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F367DB0-0DC5-4E68-90B6-DE418EF5B374}" type="datetimeFigureOut">
              <a:rPr lang="en-US" smtClean="0"/>
              <a:t>8/5/2021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181221-3CDA-4E11-8AD4-B19804E73D56}" type="slidenum">
              <a:rPr lang="en-US" smtClean="0"/>
              <a:t>‹#›</a:t>
            </a:fld>
            <a:endParaRPr lang="en-US"/>
          </a:p>
        </p:txBody>
      </p:sp>
    </p:spTree>
    <p:extLst>
      <p:ext uri="{BB962C8B-B14F-4D97-AF65-F5344CB8AC3E}">
        <p14:creationId xmlns:p14="http://schemas.microsoft.com/office/powerpoint/2010/main" val="21401342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F367DB0-0DC5-4E68-90B6-DE418EF5B374}" type="datetimeFigureOut">
              <a:rPr lang="en-US" smtClean="0"/>
              <a:t>8/5/2021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181221-3CDA-4E11-8AD4-B19804E73D56}" type="slidenum">
              <a:rPr lang="en-US" smtClean="0"/>
              <a:t>‹#›</a:t>
            </a:fld>
            <a:endParaRPr lang="en-US"/>
          </a:p>
        </p:txBody>
      </p:sp>
    </p:spTree>
    <p:extLst>
      <p:ext uri="{BB962C8B-B14F-4D97-AF65-F5344CB8AC3E}">
        <p14:creationId xmlns:p14="http://schemas.microsoft.com/office/powerpoint/2010/main" val="30384465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F367DB0-0DC5-4E68-90B6-DE418EF5B374}" type="datetimeFigureOut">
              <a:rPr lang="en-US" smtClean="0"/>
              <a:t>8/5/2021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181221-3CDA-4E11-8AD4-B19804E73D56}" type="slidenum">
              <a:rPr lang="en-US" smtClean="0"/>
              <a:t>‹#›</a:t>
            </a:fld>
            <a:endParaRPr lang="en-US"/>
          </a:p>
        </p:txBody>
      </p:sp>
    </p:spTree>
    <p:extLst>
      <p:ext uri="{BB962C8B-B14F-4D97-AF65-F5344CB8AC3E}">
        <p14:creationId xmlns:p14="http://schemas.microsoft.com/office/powerpoint/2010/main" val="30525564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F367DB0-0DC5-4E68-90B6-DE418EF5B374}" type="datetimeFigureOut">
              <a:rPr lang="en-US" smtClean="0"/>
              <a:t>8/5/2021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181221-3CDA-4E11-8AD4-B19804E73D56}" type="slidenum">
              <a:rPr lang="en-US" smtClean="0"/>
              <a:t>‹#›</a:t>
            </a:fld>
            <a:endParaRPr lang="en-US"/>
          </a:p>
        </p:txBody>
      </p:sp>
    </p:spTree>
    <p:extLst>
      <p:ext uri="{BB962C8B-B14F-4D97-AF65-F5344CB8AC3E}">
        <p14:creationId xmlns:p14="http://schemas.microsoft.com/office/powerpoint/2010/main" val="37362681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F367DB0-0DC5-4E68-90B6-DE418EF5B374}" type="datetimeFigureOut">
              <a:rPr lang="en-US" smtClean="0"/>
              <a:t>8/5/2021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181221-3CDA-4E11-8AD4-B19804E73D56}" type="slidenum">
              <a:rPr lang="en-US" smtClean="0"/>
              <a:t>‹#›</a:t>
            </a:fld>
            <a:endParaRPr lang="en-US"/>
          </a:p>
        </p:txBody>
      </p:sp>
    </p:spTree>
    <p:extLst>
      <p:ext uri="{BB962C8B-B14F-4D97-AF65-F5344CB8AC3E}">
        <p14:creationId xmlns:p14="http://schemas.microsoft.com/office/powerpoint/2010/main" val="33219328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F367DB0-0DC5-4E68-90B6-DE418EF5B374}" type="datetimeFigureOut">
              <a:rPr lang="en-US" smtClean="0"/>
              <a:t>8/5/2021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181221-3CDA-4E11-8AD4-B19804E73D56}" type="slidenum">
              <a:rPr lang="en-US" smtClean="0"/>
              <a:t>‹#›</a:t>
            </a:fld>
            <a:endParaRPr lang="en-US"/>
          </a:p>
        </p:txBody>
      </p:sp>
    </p:spTree>
    <p:extLst>
      <p:ext uri="{BB962C8B-B14F-4D97-AF65-F5344CB8AC3E}">
        <p14:creationId xmlns:p14="http://schemas.microsoft.com/office/powerpoint/2010/main" val="34856440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F367DB0-0DC5-4E68-90B6-DE418EF5B374}" type="datetimeFigureOut">
              <a:rPr lang="en-US" smtClean="0"/>
              <a:t>8/5/2021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A181221-3CDA-4E11-8AD4-B19804E73D56}" type="slidenum">
              <a:rPr lang="en-US" smtClean="0"/>
              <a:t>‹#›</a:t>
            </a:fld>
            <a:endParaRPr lang="en-US"/>
          </a:p>
        </p:txBody>
      </p:sp>
    </p:spTree>
    <p:extLst>
      <p:ext uri="{BB962C8B-B14F-4D97-AF65-F5344CB8AC3E}">
        <p14:creationId xmlns:p14="http://schemas.microsoft.com/office/powerpoint/2010/main" val="24932983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F367DB0-0DC5-4E68-90B6-DE418EF5B374}" type="datetimeFigureOut">
              <a:rPr lang="en-US" smtClean="0"/>
              <a:t>8/5/2021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A181221-3CDA-4E11-8AD4-B19804E73D56}" type="slidenum">
              <a:rPr lang="en-US" smtClean="0"/>
              <a:t>‹#›</a:t>
            </a:fld>
            <a:endParaRPr lang="en-US"/>
          </a:p>
        </p:txBody>
      </p:sp>
    </p:spTree>
    <p:extLst>
      <p:ext uri="{BB962C8B-B14F-4D97-AF65-F5344CB8AC3E}">
        <p14:creationId xmlns:p14="http://schemas.microsoft.com/office/powerpoint/2010/main" val="40409206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367DB0-0DC5-4E68-90B6-DE418EF5B374}" type="datetimeFigureOut">
              <a:rPr lang="en-US" smtClean="0"/>
              <a:t>8/5/2021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A181221-3CDA-4E11-8AD4-B19804E73D56}" type="slidenum">
              <a:rPr lang="en-US" smtClean="0"/>
              <a:t>‹#›</a:t>
            </a:fld>
            <a:endParaRPr lang="en-US"/>
          </a:p>
        </p:txBody>
      </p:sp>
    </p:spTree>
    <p:extLst>
      <p:ext uri="{BB962C8B-B14F-4D97-AF65-F5344CB8AC3E}">
        <p14:creationId xmlns:p14="http://schemas.microsoft.com/office/powerpoint/2010/main" val="350217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F367DB0-0DC5-4E68-90B6-DE418EF5B374}" type="datetimeFigureOut">
              <a:rPr lang="en-US" smtClean="0"/>
              <a:t>8/5/2021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181221-3CDA-4E11-8AD4-B19804E73D56}" type="slidenum">
              <a:rPr lang="en-US" smtClean="0"/>
              <a:t>‹#›</a:t>
            </a:fld>
            <a:endParaRPr lang="en-US"/>
          </a:p>
        </p:txBody>
      </p:sp>
    </p:spTree>
    <p:extLst>
      <p:ext uri="{BB962C8B-B14F-4D97-AF65-F5344CB8AC3E}">
        <p14:creationId xmlns:p14="http://schemas.microsoft.com/office/powerpoint/2010/main" val="16458533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F367DB0-0DC5-4E68-90B6-DE418EF5B374}" type="datetimeFigureOut">
              <a:rPr lang="en-US" smtClean="0"/>
              <a:t>8/5/2021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181221-3CDA-4E11-8AD4-B19804E73D56}" type="slidenum">
              <a:rPr lang="en-US" smtClean="0"/>
              <a:t>‹#›</a:t>
            </a:fld>
            <a:endParaRPr lang="en-US"/>
          </a:p>
        </p:txBody>
      </p:sp>
    </p:spTree>
    <p:extLst>
      <p:ext uri="{BB962C8B-B14F-4D97-AF65-F5344CB8AC3E}">
        <p14:creationId xmlns:p14="http://schemas.microsoft.com/office/powerpoint/2010/main" val="11338646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367DB0-0DC5-4E68-90B6-DE418EF5B374}" type="datetimeFigureOut">
              <a:rPr lang="en-US" smtClean="0"/>
              <a:t>8/5/2021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181221-3CDA-4E11-8AD4-B19804E73D56}" type="slidenum">
              <a:rPr lang="en-US" smtClean="0"/>
              <a:t>‹#›</a:t>
            </a:fld>
            <a:endParaRPr lang="en-US"/>
          </a:p>
        </p:txBody>
      </p:sp>
    </p:spTree>
    <p:extLst>
      <p:ext uri="{BB962C8B-B14F-4D97-AF65-F5344CB8AC3E}">
        <p14:creationId xmlns:p14="http://schemas.microsoft.com/office/powerpoint/2010/main" val="10914608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200" b="1" dirty="0">
                <a:latin typeface="Arial" panose="020B0604020202020204" pitchFamily="34" charset="0"/>
                <a:cs typeface="Arial" panose="020B0604020202020204" pitchFamily="34" charset="0"/>
              </a:rPr>
              <a:t>A </a:t>
            </a:r>
            <a:r>
              <a:rPr lang="en-US" sz="3200" b="1" dirty="0" smtClean="0">
                <a:latin typeface="Arial" panose="020B0604020202020204" pitchFamily="34" charset="0"/>
                <a:cs typeface="Arial" panose="020B0604020202020204" pitchFamily="34" charset="0"/>
              </a:rPr>
              <a:t>COMPARATIVE </a:t>
            </a:r>
            <a:r>
              <a:rPr lang="en-US" sz="3200" b="1" dirty="0">
                <a:latin typeface="Arial" panose="020B0604020202020204" pitchFamily="34" charset="0"/>
                <a:cs typeface="Arial" panose="020B0604020202020204" pitchFamily="34" charset="0"/>
              </a:rPr>
              <a:t>ANALYSIS OF FEDERAL (Draft) AND SINDH (passed) BILLS ON SAFETY OF JOURNALISTS - 2021</a:t>
            </a:r>
            <a:endParaRPr lang="en-US" sz="3200"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1524000" y="4972594"/>
            <a:ext cx="9144000" cy="1227908"/>
          </a:xfrm>
        </p:spPr>
        <p:txBody>
          <a:bodyPr/>
          <a:lstStyle/>
          <a:p>
            <a:r>
              <a:rPr lang="en-US" b="1" dirty="0">
                <a:latin typeface="Arial" panose="020B0604020202020204" pitchFamily="34" charset="0"/>
                <a:cs typeface="Arial" panose="020B0604020202020204" pitchFamily="34" charset="0"/>
              </a:rPr>
              <a:t>WORKING DOCUMENT</a:t>
            </a:r>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Prepared for PRISM Media by</a:t>
            </a:r>
            <a:r>
              <a:rPr lang="en-US" b="1" dirty="0">
                <a:latin typeface="Arial" panose="020B0604020202020204" pitchFamily="34" charset="0"/>
                <a:cs typeface="Arial" panose="020B0604020202020204" pitchFamily="34" charset="0"/>
              </a:rPr>
              <a:t>: SABIN AGHA</a:t>
            </a:r>
            <a:endParaRPr lang="en-US"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20359773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05393"/>
            <a:ext cx="10515600" cy="1419497"/>
          </a:xfrm>
        </p:spPr>
        <p:txBody>
          <a:bodyPr>
            <a:normAutofit/>
          </a:bodyPr>
          <a:lstStyle/>
          <a:p>
            <a:pPr algn="ctr"/>
            <a:r>
              <a:rPr lang="en-US" sz="2400" b="1" u="sng" dirty="0">
                <a:latin typeface="Arial" panose="020B0604020202020204" pitchFamily="34" charset="0"/>
                <a:cs typeface="Arial" panose="020B0604020202020204" pitchFamily="34" charset="0"/>
              </a:rPr>
              <a:t>COMPARITIVE ANALYSIS</a:t>
            </a:r>
            <a:r>
              <a:rPr lang="en-US" sz="2400" dirty="0">
                <a:latin typeface="Arial" panose="020B0604020202020204" pitchFamily="34" charset="0"/>
                <a:cs typeface="Arial" panose="020B0604020202020204" pitchFamily="34" charset="0"/>
              </a:rPr>
              <a:t/>
            </a:r>
            <a:br>
              <a:rPr lang="en-US" sz="2400" dirty="0">
                <a:latin typeface="Arial" panose="020B0604020202020204" pitchFamily="34" charset="0"/>
                <a:cs typeface="Arial" panose="020B0604020202020204" pitchFamily="34" charset="0"/>
              </a:rPr>
            </a:br>
            <a:r>
              <a:rPr lang="en-US" sz="2400" b="1" dirty="0">
                <a:solidFill>
                  <a:srgbClr val="0070C0"/>
                </a:solidFill>
                <a:latin typeface="Arial" panose="020B0604020202020204" pitchFamily="34" charset="0"/>
                <a:cs typeface="Arial" panose="020B0604020202020204" pitchFamily="34" charset="0"/>
              </a:rPr>
              <a:t>PART I – PRELIMINARY – includes titles, definitions etc.</a:t>
            </a:r>
            <a:r>
              <a:rPr lang="en-US" sz="2400" dirty="0">
                <a:solidFill>
                  <a:srgbClr val="0070C0"/>
                </a:solidFill>
                <a:latin typeface="Arial" panose="020B0604020202020204" pitchFamily="34" charset="0"/>
                <a:cs typeface="Arial" panose="020B0604020202020204" pitchFamily="34" charset="0"/>
              </a:rPr>
              <a:t/>
            </a:r>
            <a:br>
              <a:rPr lang="en-US" sz="2400" dirty="0">
                <a:solidFill>
                  <a:srgbClr val="0070C0"/>
                </a:solidFill>
                <a:latin typeface="Arial" panose="020B0604020202020204" pitchFamily="34" charset="0"/>
                <a:cs typeface="Arial" panose="020B0604020202020204" pitchFamily="34" charset="0"/>
              </a:rPr>
            </a:br>
            <a:endParaRPr lang="en-US" sz="2400" dirty="0">
              <a:solidFill>
                <a:srgbClr val="0070C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838200" y="1825625"/>
            <a:ext cx="10515600" cy="4592592"/>
          </a:xfrm>
        </p:spPr>
        <p:txBody>
          <a:bodyPr>
            <a:normAutofit fontScale="92500" lnSpcReduction="10000"/>
          </a:bodyPr>
          <a:lstStyle/>
          <a:p>
            <a:pPr marL="0" indent="0">
              <a:buNone/>
            </a:pPr>
            <a:r>
              <a:rPr lang="en-US" sz="2600" b="1" u="sng" dirty="0">
                <a:latin typeface="Arial" panose="020B0604020202020204" pitchFamily="34" charset="0"/>
                <a:cs typeface="Arial" panose="020B0604020202020204" pitchFamily="34" charset="0"/>
              </a:rPr>
              <a:t>Section: PURPOSE</a:t>
            </a:r>
            <a:endParaRPr lang="en-US" sz="2600" u="sng" dirty="0">
              <a:latin typeface="Arial" panose="020B0604020202020204" pitchFamily="34" charset="0"/>
              <a:cs typeface="Arial" panose="020B0604020202020204" pitchFamily="34" charset="0"/>
            </a:endParaRPr>
          </a:p>
          <a:p>
            <a:r>
              <a:rPr lang="en-US" sz="2600" b="1" i="1" dirty="0">
                <a:latin typeface="Arial" panose="020B0604020202020204" pitchFamily="34" charset="0"/>
                <a:cs typeface="Arial" panose="020B0604020202020204" pitchFamily="34" charset="0"/>
              </a:rPr>
              <a:t>Federal Protection of Journalists and Media Professionals Act (draft)</a:t>
            </a:r>
            <a:r>
              <a:rPr lang="en-US" sz="2600" dirty="0">
                <a:latin typeface="Arial" panose="020B0604020202020204" pitchFamily="34" charset="0"/>
                <a:cs typeface="Arial" panose="020B0604020202020204" pitchFamily="34" charset="0"/>
              </a:rPr>
              <a:t>: The purpose of the bill stated as, “To promote, protect and effectively ensure the independence, impartiality, safety and freedom of expression of journalists and media professionals.”</a:t>
            </a:r>
          </a:p>
          <a:p>
            <a:r>
              <a:rPr lang="en-US" sz="2600" b="1" i="1" dirty="0">
                <a:latin typeface="Arial" panose="020B0604020202020204" pitchFamily="34" charset="0"/>
                <a:cs typeface="Arial" panose="020B0604020202020204" pitchFamily="34" charset="0"/>
              </a:rPr>
              <a:t>Sindh Protection of Journalists and other Media Practitioners Act (passed): </a:t>
            </a:r>
            <a:r>
              <a:rPr lang="en-US" sz="2600" dirty="0">
                <a:latin typeface="Arial" panose="020B0604020202020204" pitchFamily="34" charset="0"/>
                <a:cs typeface="Arial" panose="020B0604020202020204" pitchFamily="34" charset="0"/>
              </a:rPr>
              <a:t>Same as Federal draft bill.</a:t>
            </a:r>
          </a:p>
          <a:p>
            <a:pPr marL="0" indent="0">
              <a:buNone/>
            </a:pPr>
            <a:r>
              <a:rPr lang="en-US" sz="2600" b="1" u="sng" dirty="0">
                <a:latin typeface="Arial" panose="020B0604020202020204" pitchFamily="34" charset="0"/>
                <a:cs typeface="Arial" panose="020B0604020202020204" pitchFamily="34" charset="0"/>
              </a:rPr>
              <a:t>Section: LEGITIMACY</a:t>
            </a:r>
            <a:endParaRPr lang="en-US" sz="2600" u="sng" dirty="0">
              <a:latin typeface="Arial" panose="020B0604020202020204" pitchFamily="34" charset="0"/>
              <a:cs typeface="Arial" panose="020B0604020202020204" pitchFamily="34" charset="0"/>
            </a:endParaRPr>
          </a:p>
          <a:p>
            <a:r>
              <a:rPr lang="en-US" sz="2600" b="1" i="1" dirty="0">
                <a:latin typeface="Arial" panose="020B0604020202020204" pitchFamily="34" charset="0"/>
                <a:cs typeface="Arial" panose="020B0604020202020204" pitchFamily="34" charset="0"/>
              </a:rPr>
              <a:t>Federal Protection of Journalists and Media Professionals Act (draft) </a:t>
            </a:r>
            <a:r>
              <a:rPr lang="en-US" sz="2600" dirty="0">
                <a:latin typeface="Arial" panose="020B0604020202020204" pitchFamily="34" charset="0"/>
                <a:cs typeface="Arial" panose="020B0604020202020204" pitchFamily="34" charset="0"/>
              </a:rPr>
              <a:t>Article 19 of Constitution + Art. 19 of ICCPR.</a:t>
            </a:r>
          </a:p>
          <a:p>
            <a:r>
              <a:rPr lang="en-US" sz="2600" b="1" i="1" dirty="0">
                <a:latin typeface="Arial" panose="020B0604020202020204" pitchFamily="34" charset="0"/>
                <a:cs typeface="Arial" panose="020B0604020202020204" pitchFamily="34" charset="0"/>
              </a:rPr>
              <a:t>Sindh Protection of Journalists and other Media Practitioners Act (passed): </a:t>
            </a:r>
            <a:r>
              <a:rPr lang="en-US" sz="2600" dirty="0">
                <a:latin typeface="Arial" panose="020B0604020202020204" pitchFamily="34" charset="0"/>
                <a:cs typeface="Arial" panose="020B0604020202020204" pitchFamily="34" charset="0"/>
              </a:rPr>
              <a:t>Same as Federal draft bill.</a:t>
            </a:r>
          </a:p>
          <a:p>
            <a:endParaRPr lang="en-US" dirty="0"/>
          </a:p>
        </p:txBody>
      </p:sp>
    </p:spTree>
    <p:extLst>
      <p:ext uri="{BB962C8B-B14F-4D97-AF65-F5344CB8AC3E}">
        <p14:creationId xmlns:p14="http://schemas.microsoft.com/office/powerpoint/2010/main" val="32265380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57646"/>
            <a:ext cx="10515600" cy="5799908"/>
          </a:xfrm>
        </p:spPr>
        <p:txBody>
          <a:bodyPr>
            <a:noAutofit/>
          </a:bodyPr>
          <a:lstStyle/>
          <a:p>
            <a:r>
              <a:rPr lang="en-US" sz="1600" b="1" u="sng" dirty="0">
                <a:latin typeface="Arial" panose="020B0604020202020204" pitchFamily="34" charset="0"/>
                <a:cs typeface="Arial" panose="020B0604020202020204" pitchFamily="34" charset="0"/>
              </a:rPr>
              <a:t>Section: </a:t>
            </a:r>
            <a:r>
              <a:rPr lang="en-US" sz="1600" b="1" u="sng" dirty="0" smtClean="0">
                <a:latin typeface="Arial" panose="020B0604020202020204" pitchFamily="34" charset="0"/>
                <a:cs typeface="Arial" panose="020B0604020202020204" pitchFamily="34" charset="0"/>
              </a:rPr>
              <a:t>TITLE</a:t>
            </a:r>
            <a:r>
              <a:rPr lang="en-US" sz="1600" b="1" dirty="0" smtClean="0">
                <a:latin typeface="Arial" panose="020B0604020202020204" pitchFamily="34" charset="0"/>
                <a:cs typeface="Arial" panose="020B0604020202020204" pitchFamily="34" charset="0"/>
              </a:rPr>
              <a:t/>
            </a:r>
            <a:br>
              <a:rPr lang="en-US" sz="1600" b="1" dirty="0" smtClean="0">
                <a:latin typeface="Arial" panose="020B0604020202020204" pitchFamily="34" charset="0"/>
                <a:cs typeface="Arial" panose="020B0604020202020204" pitchFamily="34" charset="0"/>
              </a:rPr>
            </a:br>
            <a:r>
              <a:rPr lang="en-US" sz="1600" dirty="0">
                <a:latin typeface="Arial" panose="020B0604020202020204" pitchFamily="34" charset="0"/>
                <a:cs typeface="Arial" panose="020B0604020202020204" pitchFamily="34" charset="0"/>
              </a:rPr>
              <a:t/>
            </a:r>
            <a:br>
              <a:rPr lang="en-US" sz="1600" dirty="0">
                <a:latin typeface="Arial" panose="020B0604020202020204" pitchFamily="34" charset="0"/>
                <a:cs typeface="Arial" panose="020B0604020202020204" pitchFamily="34" charset="0"/>
              </a:rPr>
            </a:br>
            <a:r>
              <a:rPr lang="en-US" sz="1600" b="1" i="1" dirty="0">
                <a:latin typeface="Arial" panose="020B0604020202020204" pitchFamily="34" charset="0"/>
                <a:cs typeface="Arial" panose="020B0604020202020204" pitchFamily="34" charset="0"/>
              </a:rPr>
              <a:t>Federal Protection of Journalists and Media Professionals Act, 2021</a:t>
            </a:r>
            <a:r>
              <a:rPr lang="en-US" sz="1600" dirty="0">
                <a:latin typeface="Arial" panose="020B0604020202020204" pitchFamily="34" charset="0"/>
                <a:cs typeface="Arial" panose="020B0604020202020204" pitchFamily="34" charset="0"/>
              </a:rPr>
              <a:t/>
            </a:r>
            <a:br>
              <a:rPr lang="en-US" sz="1600" dirty="0">
                <a:latin typeface="Arial" panose="020B0604020202020204" pitchFamily="34" charset="0"/>
                <a:cs typeface="Arial" panose="020B0604020202020204" pitchFamily="34" charset="0"/>
              </a:rPr>
            </a:br>
            <a:r>
              <a:rPr lang="en-US" sz="1600" b="1" i="1" dirty="0">
                <a:latin typeface="Arial" panose="020B0604020202020204" pitchFamily="34" charset="0"/>
                <a:cs typeface="Arial" panose="020B0604020202020204" pitchFamily="34" charset="0"/>
              </a:rPr>
              <a:t>Sindh Protection of Journalists and Other Media Practitioners Act, </a:t>
            </a:r>
            <a:r>
              <a:rPr lang="en-US" sz="1600" b="1" i="1" dirty="0" smtClean="0">
                <a:latin typeface="Arial" panose="020B0604020202020204" pitchFamily="34" charset="0"/>
                <a:cs typeface="Arial" panose="020B0604020202020204" pitchFamily="34" charset="0"/>
              </a:rPr>
              <a:t>2021</a:t>
            </a:r>
            <a:br>
              <a:rPr lang="en-US" sz="1600" b="1" i="1" dirty="0" smtClean="0">
                <a:latin typeface="Arial" panose="020B0604020202020204" pitchFamily="34" charset="0"/>
                <a:cs typeface="Arial" panose="020B0604020202020204" pitchFamily="34" charset="0"/>
              </a:rPr>
            </a:br>
            <a:r>
              <a:rPr lang="en-US" sz="1600" dirty="0">
                <a:latin typeface="Arial" panose="020B0604020202020204" pitchFamily="34" charset="0"/>
                <a:cs typeface="Arial" panose="020B0604020202020204" pitchFamily="34" charset="0"/>
              </a:rPr>
              <a:t/>
            </a:r>
            <a:br>
              <a:rPr lang="en-US" sz="1600" dirty="0">
                <a:latin typeface="Arial" panose="020B0604020202020204" pitchFamily="34" charset="0"/>
                <a:cs typeface="Arial" panose="020B0604020202020204" pitchFamily="34" charset="0"/>
              </a:rPr>
            </a:br>
            <a:r>
              <a:rPr lang="en-US" sz="1600" b="1" dirty="0">
                <a:latin typeface="Arial" panose="020B0604020202020204" pitchFamily="34" charset="0"/>
                <a:cs typeface="Arial" panose="020B0604020202020204" pitchFamily="34" charset="0"/>
              </a:rPr>
              <a:t>Section: JURISDICTION</a:t>
            </a:r>
            <a:r>
              <a:rPr lang="en-US" sz="1600" dirty="0">
                <a:latin typeface="Arial" panose="020B0604020202020204" pitchFamily="34" charset="0"/>
                <a:cs typeface="Arial" panose="020B0604020202020204" pitchFamily="34" charset="0"/>
              </a:rPr>
              <a:t/>
            </a:r>
            <a:br>
              <a:rPr lang="en-US" sz="1600" dirty="0">
                <a:latin typeface="Arial" panose="020B0604020202020204" pitchFamily="34" charset="0"/>
                <a:cs typeface="Arial" panose="020B0604020202020204" pitchFamily="34" charset="0"/>
              </a:rPr>
            </a:br>
            <a:r>
              <a:rPr lang="en-US" sz="1600" b="1" i="1" dirty="0">
                <a:latin typeface="Arial" panose="020B0604020202020204" pitchFamily="34" charset="0"/>
                <a:cs typeface="Arial" panose="020B0604020202020204" pitchFamily="34" charset="0"/>
              </a:rPr>
              <a:t>Federal Protection of Journalists and Media Professionals Act, 2021 (draft</a:t>
            </a:r>
            <a:r>
              <a:rPr lang="en-US" sz="1600" dirty="0">
                <a:latin typeface="Arial" panose="020B0604020202020204" pitchFamily="34" charset="0"/>
                <a:cs typeface="Arial" panose="020B0604020202020204" pitchFamily="34" charset="0"/>
              </a:rPr>
              <a:t>): Whole of Pakistan</a:t>
            </a:r>
            <a:br>
              <a:rPr lang="en-US" sz="1600" dirty="0">
                <a:latin typeface="Arial" panose="020B0604020202020204" pitchFamily="34" charset="0"/>
                <a:cs typeface="Arial" panose="020B0604020202020204" pitchFamily="34" charset="0"/>
              </a:rPr>
            </a:br>
            <a:r>
              <a:rPr lang="en-US" sz="1600" b="1" i="1" dirty="0">
                <a:latin typeface="Arial" panose="020B0604020202020204" pitchFamily="34" charset="0"/>
                <a:cs typeface="Arial" panose="020B0604020202020204" pitchFamily="34" charset="0"/>
              </a:rPr>
              <a:t>Sindh Protection of Journalists and Other Media Practitioners Act, 2021 (passed): </a:t>
            </a:r>
            <a:r>
              <a:rPr lang="en-US" sz="1600" dirty="0">
                <a:latin typeface="Arial" panose="020B0604020202020204" pitchFamily="34" charset="0"/>
                <a:cs typeface="Arial" panose="020B0604020202020204" pitchFamily="34" charset="0"/>
              </a:rPr>
              <a:t>Whole of </a:t>
            </a:r>
            <a:r>
              <a:rPr lang="en-US" sz="1600" dirty="0" smtClean="0">
                <a:latin typeface="Arial" panose="020B0604020202020204" pitchFamily="34" charset="0"/>
                <a:cs typeface="Arial" panose="020B0604020202020204" pitchFamily="34" charset="0"/>
              </a:rPr>
              <a:t>Sindh</a:t>
            </a:r>
            <a:br>
              <a:rPr lang="en-US" sz="1600" dirty="0" smtClean="0">
                <a:latin typeface="Arial" panose="020B0604020202020204" pitchFamily="34" charset="0"/>
                <a:cs typeface="Arial" panose="020B0604020202020204" pitchFamily="34" charset="0"/>
              </a:rPr>
            </a:br>
            <a:r>
              <a:rPr lang="en-US" sz="1600" dirty="0">
                <a:latin typeface="Arial" panose="020B0604020202020204" pitchFamily="34" charset="0"/>
                <a:cs typeface="Arial" panose="020B0604020202020204" pitchFamily="34" charset="0"/>
              </a:rPr>
              <a:t/>
            </a:r>
            <a:br>
              <a:rPr lang="en-US" sz="1600" dirty="0">
                <a:latin typeface="Arial" panose="020B0604020202020204" pitchFamily="34" charset="0"/>
                <a:cs typeface="Arial" panose="020B0604020202020204" pitchFamily="34" charset="0"/>
              </a:rPr>
            </a:br>
            <a:r>
              <a:rPr lang="en-US" sz="1600" b="1" u="sng" dirty="0">
                <a:latin typeface="Arial" panose="020B0604020202020204" pitchFamily="34" charset="0"/>
                <a:cs typeface="Arial" panose="020B0604020202020204" pitchFamily="34" charset="0"/>
              </a:rPr>
              <a:t>Section: DEFINITION OF </a:t>
            </a:r>
            <a:r>
              <a:rPr lang="en-US" sz="1600" b="1" u="sng" dirty="0" smtClean="0">
                <a:latin typeface="Arial" panose="020B0604020202020204" pitchFamily="34" charset="0"/>
                <a:cs typeface="Arial" panose="020B0604020202020204" pitchFamily="34" charset="0"/>
              </a:rPr>
              <a:t>JOURNALIST</a:t>
            </a:r>
            <a:r>
              <a:rPr lang="en-US" sz="1600" b="1" dirty="0" smtClean="0">
                <a:latin typeface="Arial" panose="020B0604020202020204" pitchFamily="34" charset="0"/>
                <a:cs typeface="Arial" panose="020B0604020202020204" pitchFamily="34" charset="0"/>
              </a:rPr>
              <a:t/>
            </a:r>
            <a:br>
              <a:rPr lang="en-US" sz="1600" b="1" dirty="0" smtClean="0">
                <a:latin typeface="Arial" panose="020B0604020202020204" pitchFamily="34" charset="0"/>
                <a:cs typeface="Arial" panose="020B0604020202020204" pitchFamily="34" charset="0"/>
              </a:rPr>
            </a:br>
            <a:r>
              <a:rPr lang="en-US" sz="1600" dirty="0">
                <a:latin typeface="Arial" panose="020B0604020202020204" pitchFamily="34" charset="0"/>
                <a:cs typeface="Arial" panose="020B0604020202020204" pitchFamily="34" charset="0"/>
              </a:rPr>
              <a:t/>
            </a:r>
            <a:br>
              <a:rPr lang="en-US" sz="1600" dirty="0">
                <a:latin typeface="Arial" panose="020B0604020202020204" pitchFamily="34" charset="0"/>
                <a:cs typeface="Arial" panose="020B0604020202020204" pitchFamily="34" charset="0"/>
              </a:rPr>
            </a:br>
            <a:r>
              <a:rPr lang="en-US" sz="1600" b="1" i="1" dirty="0">
                <a:latin typeface="Arial" panose="020B0604020202020204" pitchFamily="34" charset="0"/>
                <a:cs typeface="Arial" panose="020B0604020202020204" pitchFamily="34" charset="0"/>
              </a:rPr>
              <a:t>Federal Protection of Journalists and Media Professionals Act, 2021 (draft</a:t>
            </a:r>
            <a:r>
              <a:rPr lang="en-US" sz="1600" dirty="0">
                <a:latin typeface="Arial" panose="020B0604020202020204" pitchFamily="34" charset="0"/>
                <a:cs typeface="Arial" panose="020B0604020202020204" pitchFamily="34" charset="0"/>
              </a:rPr>
              <a:t>): Any person who is registered and accredited with respective PIDs and is professionally or regularly engaged by a newspaper, magazine, news website or other news broadcast medium (whether online of offline), or any person working for any newspaper, magazine, news website or other news broadcast medium</a:t>
            </a:r>
            <a:r>
              <a:rPr lang="en-US" sz="1600" dirty="0" smtClean="0">
                <a:latin typeface="Arial" panose="020B0604020202020204" pitchFamily="34" charset="0"/>
                <a:cs typeface="Arial" panose="020B0604020202020204" pitchFamily="34" charset="0"/>
              </a:rPr>
              <a:t>.”</a:t>
            </a:r>
            <a:br>
              <a:rPr lang="en-US" sz="1600" dirty="0" smtClean="0">
                <a:latin typeface="Arial" panose="020B0604020202020204" pitchFamily="34" charset="0"/>
                <a:cs typeface="Arial" panose="020B0604020202020204" pitchFamily="34" charset="0"/>
              </a:rPr>
            </a:br>
            <a:r>
              <a:rPr lang="en-US" sz="1600" dirty="0">
                <a:latin typeface="Arial" panose="020B0604020202020204" pitchFamily="34" charset="0"/>
                <a:cs typeface="Arial" panose="020B0604020202020204" pitchFamily="34" charset="0"/>
              </a:rPr>
              <a:t/>
            </a:r>
            <a:br>
              <a:rPr lang="en-US" sz="1600" dirty="0">
                <a:latin typeface="Arial" panose="020B0604020202020204" pitchFamily="34" charset="0"/>
                <a:cs typeface="Arial" panose="020B0604020202020204" pitchFamily="34" charset="0"/>
              </a:rPr>
            </a:br>
            <a:r>
              <a:rPr lang="en-US" sz="1600" b="1" i="1" dirty="0">
                <a:latin typeface="Arial" panose="020B0604020202020204" pitchFamily="34" charset="0"/>
                <a:cs typeface="Arial" panose="020B0604020202020204" pitchFamily="34" charset="0"/>
              </a:rPr>
              <a:t>Sindh Protection of Journalists and Other Media Practitioners Act, 2021 (passed):</a:t>
            </a:r>
            <a:r>
              <a:rPr lang="en-US" sz="1600" dirty="0">
                <a:latin typeface="Arial" panose="020B0604020202020204" pitchFamily="34" charset="0"/>
                <a:cs typeface="Arial" panose="020B0604020202020204" pitchFamily="34" charset="0"/>
              </a:rPr>
              <a:t> “Any person who is engaged by a newspaper, magazine, news website or other news broadcast medium (radio and television, whether terrestrial, satellite, cable, online or offline), or any person working on a freelance basis for any newspaper, magazine, news website or other news broadcast medium</a:t>
            </a:r>
            <a:r>
              <a:rPr lang="en-US" sz="1600" dirty="0" smtClean="0">
                <a:latin typeface="Arial" panose="020B0604020202020204" pitchFamily="34" charset="0"/>
                <a:cs typeface="Arial" panose="020B0604020202020204" pitchFamily="34" charset="0"/>
              </a:rPr>
              <a:t>.”</a:t>
            </a:r>
            <a:br>
              <a:rPr lang="en-US" sz="1600" dirty="0" smtClean="0">
                <a:latin typeface="Arial" panose="020B0604020202020204" pitchFamily="34" charset="0"/>
                <a:cs typeface="Arial" panose="020B0604020202020204" pitchFamily="34" charset="0"/>
              </a:rPr>
            </a:br>
            <a:r>
              <a:rPr lang="en-US" sz="1600" dirty="0">
                <a:latin typeface="Arial" panose="020B0604020202020204" pitchFamily="34" charset="0"/>
                <a:cs typeface="Arial" panose="020B0604020202020204" pitchFamily="34" charset="0"/>
              </a:rPr>
              <a:t/>
            </a:r>
            <a:br>
              <a:rPr lang="en-US" sz="1600" dirty="0">
                <a:latin typeface="Arial" panose="020B0604020202020204" pitchFamily="34" charset="0"/>
                <a:cs typeface="Arial" panose="020B0604020202020204" pitchFamily="34" charset="0"/>
              </a:rPr>
            </a:br>
            <a:r>
              <a:rPr lang="en-US" sz="1600" b="1" i="1" dirty="0">
                <a:solidFill>
                  <a:srgbClr val="FF0000"/>
                </a:solidFill>
                <a:latin typeface="Arial" panose="020B0604020202020204" pitchFamily="34" charset="0"/>
                <a:cs typeface="Arial" panose="020B0604020202020204" pitchFamily="34" charset="0"/>
              </a:rPr>
              <a:t>NOTES:</a:t>
            </a:r>
            <a:r>
              <a:rPr lang="en-US" sz="1600" dirty="0">
                <a:solidFill>
                  <a:srgbClr val="FF0000"/>
                </a:solidFill>
                <a:latin typeface="Arial" panose="020B0604020202020204" pitchFamily="34" charset="0"/>
                <a:cs typeface="Arial" panose="020B0604020202020204" pitchFamily="34" charset="0"/>
              </a:rPr>
              <a:t/>
            </a:r>
            <a:br>
              <a:rPr lang="en-US" sz="1600" dirty="0">
                <a:solidFill>
                  <a:srgbClr val="FF0000"/>
                </a:solidFill>
                <a:latin typeface="Arial" panose="020B0604020202020204" pitchFamily="34" charset="0"/>
                <a:cs typeface="Arial" panose="020B0604020202020204" pitchFamily="34" charset="0"/>
              </a:rPr>
            </a:br>
            <a:r>
              <a:rPr lang="en-US" sz="1600" b="1" i="1" dirty="0">
                <a:solidFill>
                  <a:srgbClr val="FF0000"/>
                </a:solidFill>
                <a:latin typeface="Arial" panose="020B0604020202020204" pitchFamily="34" charset="0"/>
                <a:cs typeface="Arial" panose="020B0604020202020204" pitchFamily="34" charset="0"/>
              </a:rPr>
              <a:t> -</a:t>
            </a:r>
            <a:r>
              <a:rPr lang="en-US" sz="1600" i="1" dirty="0">
                <a:solidFill>
                  <a:srgbClr val="FF0000"/>
                </a:solidFill>
                <a:latin typeface="Arial" panose="020B0604020202020204" pitchFamily="34" charset="0"/>
                <a:cs typeface="Arial" panose="020B0604020202020204" pitchFamily="34" charset="0"/>
              </a:rPr>
              <a:t>Sindh foregoes Federal compulsion of journalists accredited to PID</a:t>
            </a:r>
            <a:r>
              <a:rPr lang="en-US" sz="1600" dirty="0">
                <a:solidFill>
                  <a:srgbClr val="FF0000"/>
                </a:solidFill>
                <a:latin typeface="Arial" panose="020B0604020202020204" pitchFamily="34" charset="0"/>
                <a:cs typeface="Arial" panose="020B0604020202020204" pitchFamily="34" charset="0"/>
              </a:rPr>
              <a:t/>
            </a:r>
            <a:br>
              <a:rPr lang="en-US" sz="1600" dirty="0">
                <a:solidFill>
                  <a:srgbClr val="FF0000"/>
                </a:solidFill>
                <a:latin typeface="Arial" panose="020B0604020202020204" pitchFamily="34" charset="0"/>
                <a:cs typeface="Arial" panose="020B0604020202020204" pitchFamily="34" charset="0"/>
              </a:rPr>
            </a:br>
            <a:r>
              <a:rPr lang="en-US" sz="1600" i="1" dirty="0">
                <a:solidFill>
                  <a:srgbClr val="FF0000"/>
                </a:solidFill>
                <a:latin typeface="Arial" panose="020B0604020202020204" pitchFamily="34" charset="0"/>
                <a:cs typeface="Arial" panose="020B0604020202020204" pitchFamily="34" charset="0"/>
              </a:rPr>
              <a:t>-Sindh bill accepts freelance journalists in categories of journalists, but federal bill does not.</a:t>
            </a:r>
            <a:r>
              <a:rPr lang="en-US" sz="1600" dirty="0">
                <a:solidFill>
                  <a:srgbClr val="FF0000"/>
                </a:solidFill>
                <a:latin typeface="Arial" panose="020B0604020202020204" pitchFamily="34" charset="0"/>
                <a:cs typeface="Arial" panose="020B0604020202020204" pitchFamily="34" charset="0"/>
              </a:rPr>
              <a:t/>
            </a:r>
            <a:br>
              <a:rPr lang="en-US" sz="1600" dirty="0">
                <a:solidFill>
                  <a:srgbClr val="FF0000"/>
                </a:solidFill>
                <a:latin typeface="Arial" panose="020B0604020202020204" pitchFamily="34" charset="0"/>
                <a:cs typeface="Arial" panose="020B0604020202020204" pitchFamily="34" charset="0"/>
              </a:rPr>
            </a:br>
            <a:r>
              <a:rPr lang="en-US" sz="1600" i="1" dirty="0">
                <a:solidFill>
                  <a:srgbClr val="FF0000"/>
                </a:solidFill>
                <a:latin typeface="Arial" panose="020B0604020202020204" pitchFamily="34" charset="0"/>
                <a:cs typeface="Arial" panose="020B0604020202020204" pitchFamily="34" charset="0"/>
              </a:rPr>
              <a:t>-Neither bill seems to accept “digital journalists” who run their own digital platforms like websites, YouTube channel or Facebook page.</a:t>
            </a:r>
            <a:r>
              <a:rPr lang="en-US" sz="1600" dirty="0">
                <a:solidFill>
                  <a:srgbClr val="FF0000"/>
                </a:solidFill>
                <a:latin typeface="Arial" panose="020B0604020202020204" pitchFamily="34" charset="0"/>
                <a:cs typeface="Arial" panose="020B0604020202020204" pitchFamily="34" charset="0"/>
              </a:rPr>
              <a:t/>
            </a:r>
            <a:br>
              <a:rPr lang="en-US" sz="1600" dirty="0">
                <a:solidFill>
                  <a:srgbClr val="FF0000"/>
                </a:solidFill>
                <a:latin typeface="Arial" panose="020B0604020202020204" pitchFamily="34" charset="0"/>
                <a:cs typeface="Arial" panose="020B0604020202020204" pitchFamily="34" charset="0"/>
              </a:rPr>
            </a:br>
            <a:endParaRPr lang="en-US" sz="1600"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700046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14399"/>
            <a:ext cx="10515600" cy="8238308"/>
          </a:xfrm>
        </p:spPr>
        <p:txBody>
          <a:bodyPr>
            <a:noAutofit/>
          </a:bodyPr>
          <a:lstStyle/>
          <a:p>
            <a:r>
              <a:rPr lang="en-US" sz="2000" b="1" u="sng" dirty="0">
                <a:latin typeface="Arial" panose="020B0604020202020204" pitchFamily="34" charset="0"/>
                <a:cs typeface="Arial" panose="020B0604020202020204" pitchFamily="34" charset="0"/>
              </a:rPr>
              <a:t>Section: DEFINITION OF</a:t>
            </a:r>
            <a:r>
              <a:rPr lang="en-US" sz="2000" u="sng" dirty="0">
                <a:latin typeface="Arial" panose="020B0604020202020204" pitchFamily="34" charset="0"/>
                <a:cs typeface="Arial" panose="020B0604020202020204" pitchFamily="34" charset="0"/>
              </a:rPr>
              <a:t> </a:t>
            </a:r>
            <a:r>
              <a:rPr lang="en-US" sz="2000" b="1" u="sng" dirty="0">
                <a:latin typeface="Arial" panose="020B0604020202020204" pitchFamily="34" charset="0"/>
                <a:cs typeface="Arial" panose="020B0604020202020204" pitchFamily="34" charset="0"/>
              </a:rPr>
              <a:t>MEDIA </a:t>
            </a:r>
            <a:r>
              <a:rPr lang="en-US" sz="2000" b="1" u="sng" dirty="0" smtClean="0">
                <a:latin typeface="Arial" panose="020B0604020202020204" pitchFamily="34" charset="0"/>
                <a:cs typeface="Arial" panose="020B0604020202020204" pitchFamily="34" charset="0"/>
              </a:rPr>
              <a:t>PROFESSIONAL</a:t>
            </a:r>
            <a:r>
              <a:rPr lang="en-US" sz="2000" b="1" dirty="0" smtClean="0">
                <a:latin typeface="Arial" panose="020B0604020202020204" pitchFamily="34" charset="0"/>
                <a:cs typeface="Arial" panose="020B0604020202020204" pitchFamily="34" charset="0"/>
              </a:rPr>
              <a:t/>
            </a:r>
            <a:br>
              <a:rPr lang="en-US" sz="2000" b="1" dirty="0" smtClean="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
            </a:r>
            <a:br>
              <a:rPr lang="en-US" sz="2000" dirty="0">
                <a:latin typeface="Arial" panose="020B0604020202020204" pitchFamily="34" charset="0"/>
                <a:cs typeface="Arial" panose="020B0604020202020204" pitchFamily="34" charset="0"/>
              </a:rPr>
            </a:br>
            <a:r>
              <a:rPr lang="en-US" sz="2000" b="1" i="1" dirty="0">
                <a:latin typeface="Arial" panose="020B0604020202020204" pitchFamily="34" charset="0"/>
                <a:cs typeface="Arial" panose="020B0604020202020204" pitchFamily="34" charset="0"/>
              </a:rPr>
              <a:t>Federal Protection of Journalists and Media Professionals Act, 2021 (draft</a:t>
            </a:r>
            <a:r>
              <a:rPr lang="en-US" sz="2000" dirty="0">
                <a:latin typeface="Arial" panose="020B0604020202020204" pitchFamily="34" charset="0"/>
                <a:cs typeface="Arial" panose="020B0604020202020204" pitchFamily="34" charset="0"/>
              </a:rPr>
              <a:t>): “..any other person regularly or professionally engaged in the collection, processing and dissemination of information to the public via any means of mass communication, including cameraperson and photographers, technical supporting staff, drivers and interpreters, editors, translators, publishers, broadcasters, printers and distributors</a:t>
            </a:r>
            <a:r>
              <a:rPr lang="en-US" sz="2000" dirty="0" smtClean="0">
                <a:latin typeface="Arial" panose="020B0604020202020204" pitchFamily="34" charset="0"/>
                <a:cs typeface="Arial" panose="020B0604020202020204" pitchFamily="34" charset="0"/>
              </a:rPr>
              <a:t>”</a:t>
            </a:r>
            <a:br>
              <a:rPr lang="en-US" sz="2000" dirty="0" smtClean="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
            </a:r>
            <a:br>
              <a:rPr lang="en-US" sz="2000" dirty="0">
                <a:latin typeface="Arial" panose="020B0604020202020204" pitchFamily="34" charset="0"/>
                <a:cs typeface="Arial" panose="020B0604020202020204" pitchFamily="34" charset="0"/>
              </a:rPr>
            </a:br>
            <a:r>
              <a:rPr lang="en-US" sz="2000" b="1" i="1" dirty="0">
                <a:latin typeface="Arial" panose="020B0604020202020204" pitchFamily="34" charset="0"/>
                <a:cs typeface="Arial" panose="020B0604020202020204" pitchFamily="34" charset="0"/>
              </a:rPr>
              <a:t>Sindh Protection of Journalists and Other Media Practitioners Act, 2021 (passed):</a:t>
            </a:r>
            <a:r>
              <a:rPr lang="en-US" sz="2000" dirty="0">
                <a:latin typeface="Arial" panose="020B0604020202020204" pitchFamily="34" charset="0"/>
                <a:cs typeface="Arial" panose="020B0604020202020204" pitchFamily="34" charset="0"/>
              </a:rPr>
              <a:t> “….includes any other person engaged in the collection, processing, and dissemination of information to the public via any means of mass communication, including cameraperson and photographers, technical supporting staff, drivers and interpreters, editors, translators, publishers, broadcasters, printers, and distributors</a:t>
            </a:r>
            <a:r>
              <a:rPr lang="en-US" sz="2000" dirty="0" smtClean="0">
                <a:latin typeface="Arial" panose="020B0604020202020204" pitchFamily="34" charset="0"/>
                <a:cs typeface="Arial" panose="020B0604020202020204" pitchFamily="34" charset="0"/>
              </a:rPr>
              <a:t>.”</a:t>
            </a:r>
            <a:br>
              <a:rPr lang="en-US" sz="2000" dirty="0" smtClean="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
            </a:r>
            <a:br>
              <a:rPr lang="en-US" sz="2000" dirty="0">
                <a:latin typeface="Arial" panose="020B0604020202020204" pitchFamily="34" charset="0"/>
                <a:cs typeface="Arial" panose="020B0604020202020204" pitchFamily="34" charset="0"/>
              </a:rPr>
            </a:br>
            <a:r>
              <a:rPr lang="en-US" sz="2000" b="1" i="1" dirty="0">
                <a:solidFill>
                  <a:srgbClr val="FF0000"/>
                </a:solidFill>
                <a:latin typeface="Arial" panose="020B0604020202020204" pitchFamily="34" charset="0"/>
                <a:cs typeface="Arial" panose="020B0604020202020204" pitchFamily="34" charset="0"/>
              </a:rPr>
              <a:t>NOTES:</a:t>
            </a:r>
            <a:r>
              <a:rPr lang="en-US" sz="2000" dirty="0">
                <a:solidFill>
                  <a:srgbClr val="FF0000"/>
                </a:solidFill>
                <a:latin typeface="Arial" panose="020B0604020202020204" pitchFamily="34" charset="0"/>
                <a:cs typeface="Arial" panose="020B0604020202020204" pitchFamily="34" charset="0"/>
              </a:rPr>
              <a:t> </a:t>
            </a:r>
            <a:r>
              <a:rPr lang="en-US" sz="2000" i="1" dirty="0">
                <a:solidFill>
                  <a:srgbClr val="FF0000"/>
                </a:solidFill>
                <a:latin typeface="Arial" panose="020B0604020202020204" pitchFamily="34" charset="0"/>
                <a:cs typeface="Arial" panose="020B0604020202020204" pitchFamily="34" charset="0"/>
              </a:rPr>
              <a:t>This category relates to what are commonly termed “media workers”</a:t>
            </a:r>
            <a:r>
              <a:rPr lang="en-US" sz="2000" dirty="0">
                <a:solidFill>
                  <a:srgbClr val="FF0000"/>
                </a:solidFill>
                <a:latin typeface="Arial" panose="020B0604020202020204" pitchFamily="34" charset="0"/>
                <a:cs typeface="Arial" panose="020B0604020202020204" pitchFamily="34" charset="0"/>
              </a:rPr>
              <a:t/>
            </a:r>
            <a:br>
              <a:rPr lang="en-US" sz="2000" dirty="0">
                <a:solidFill>
                  <a:srgbClr val="FF0000"/>
                </a:solidFill>
                <a:latin typeface="Arial" panose="020B0604020202020204" pitchFamily="34" charset="0"/>
                <a:cs typeface="Arial" panose="020B0604020202020204" pitchFamily="34" charset="0"/>
              </a:rPr>
            </a:br>
            <a:r>
              <a:rPr lang="en-US" sz="2000" i="1" dirty="0">
                <a:solidFill>
                  <a:srgbClr val="FF0000"/>
                </a:solidFill>
                <a:latin typeface="Arial" panose="020B0604020202020204" pitchFamily="34" charset="0"/>
                <a:cs typeface="Arial" panose="020B0604020202020204" pitchFamily="34" charset="0"/>
              </a:rPr>
              <a:t>-Federal bill only acknowledges “professionally engaged” media professionals, while Sindh bill accepts even non-professionally engaged persons as media professionals.</a:t>
            </a:r>
            <a:r>
              <a:rPr lang="en-US" sz="2000" dirty="0">
                <a:solidFill>
                  <a:srgbClr val="FF0000"/>
                </a:solidFill>
                <a:latin typeface="Copperplate Gothic Bold" panose="020E0705020206020404" pitchFamily="34" charset="0"/>
              </a:rPr>
              <a:t/>
            </a:r>
            <a:br>
              <a:rPr lang="en-US" sz="2000" dirty="0">
                <a:solidFill>
                  <a:srgbClr val="FF0000"/>
                </a:solidFill>
                <a:latin typeface="Copperplate Gothic Bold" panose="020E0705020206020404" pitchFamily="34" charset="0"/>
              </a:rPr>
            </a:br>
            <a:endParaRPr lang="en-US" sz="2000" dirty="0">
              <a:solidFill>
                <a:srgbClr val="FF0000"/>
              </a:solidFill>
              <a:latin typeface="Copperplate Gothic Bold" panose="020E0705020206020404" pitchFamily="34" charset="0"/>
            </a:endParaRPr>
          </a:p>
        </p:txBody>
      </p:sp>
    </p:spTree>
    <p:extLst>
      <p:ext uri="{BB962C8B-B14F-4D97-AF65-F5344CB8AC3E}">
        <p14:creationId xmlns:p14="http://schemas.microsoft.com/office/powerpoint/2010/main" val="43248799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23703"/>
            <a:ext cx="10515600" cy="4598126"/>
          </a:xfrm>
        </p:spPr>
        <p:txBody>
          <a:bodyPr>
            <a:normAutofit/>
          </a:bodyPr>
          <a:lstStyle/>
          <a:p>
            <a:r>
              <a:rPr lang="en-US" sz="2000" b="1" u="sng" dirty="0">
                <a:latin typeface="Arial" panose="020B0604020202020204" pitchFamily="34" charset="0"/>
                <a:cs typeface="Arial" panose="020B0604020202020204" pitchFamily="34" charset="0"/>
              </a:rPr>
              <a:t>Section: DEFINITION OF EMPLOYER/MEDIA </a:t>
            </a:r>
            <a:r>
              <a:rPr lang="en-US" sz="2000" b="1" u="sng" dirty="0" smtClean="0">
                <a:latin typeface="Arial" panose="020B0604020202020204" pitchFamily="34" charset="0"/>
                <a:cs typeface="Arial" panose="020B0604020202020204" pitchFamily="34" charset="0"/>
              </a:rPr>
              <a:t>OWNER</a:t>
            </a:r>
            <a:r>
              <a:rPr lang="en-US" sz="2000" b="1" dirty="0" smtClean="0">
                <a:latin typeface="Arial" panose="020B0604020202020204" pitchFamily="34" charset="0"/>
                <a:cs typeface="Arial" panose="020B0604020202020204" pitchFamily="34" charset="0"/>
              </a:rPr>
              <a:t/>
            </a:r>
            <a:br>
              <a:rPr lang="en-US" sz="2000" b="1" dirty="0" smtClean="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
            </a:r>
            <a:br>
              <a:rPr lang="en-US" sz="2000" dirty="0">
                <a:latin typeface="Arial" panose="020B0604020202020204" pitchFamily="34" charset="0"/>
                <a:cs typeface="Arial" panose="020B0604020202020204" pitchFamily="34" charset="0"/>
              </a:rPr>
            </a:br>
            <a:r>
              <a:rPr lang="en-US" sz="2000" b="1" i="1" dirty="0">
                <a:latin typeface="Arial" panose="020B0604020202020204" pitchFamily="34" charset="0"/>
                <a:cs typeface="Arial" panose="020B0604020202020204" pitchFamily="34" charset="0"/>
              </a:rPr>
              <a:t>Federal Protection of Journalists and Media Professionals Act, 2021 (draft</a:t>
            </a:r>
            <a:r>
              <a:rPr lang="en-US" sz="2000" dirty="0">
                <a:latin typeface="Arial" panose="020B0604020202020204" pitchFamily="34" charset="0"/>
                <a:cs typeface="Arial" panose="020B0604020202020204" pitchFamily="34" charset="0"/>
              </a:rPr>
              <a:t>): “…means the owner of a media house or agency which collects and disseminates to consumers news, features, comments, photographs and graphics through any means of communications</a:t>
            </a:r>
            <a:r>
              <a:rPr lang="en-US" sz="2000" dirty="0" smtClean="0">
                <a:latin typeface="Arial" panose="020B0604020202020204" pitchFamily="34" charset="0"/>
                <a:cs typeface="Arial" panose="020B0604020202020204" pitchFamily="34" charset="0"/>
              </a:rPr>
              <a:t>”</a:t>
            </a:r>
            <a:br>
              <a:rPr lang="en-US" sz="2000" dirty="0" smtClean="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
            </a:r>
            <a:br>
              <a:rPr lang="en-US" sz="2000" dirty="0">
                <a:latin typeface="Arial" panose="020B0604020202020204" pitchFamily="34" charset="0"/>
                <a:cs typeface="Arial" panose="020B0604020202020204" pitchFamily="34" charset="0"/>
              </a:rPr>
            </a:br>
            <a:r>
              <a:rPr lang="en-US" sz="2000" b="1" i="1" dirty="0">
                <a:latin typeface="Arial" panose="020B0604020202020204" pitchFamily="34" charset="0"/>
                <a:cs typeface="Arial" panose="020B0604020202020204" pitchFamily="34" charset="0"/>
              </a:rPr>
              <a:t>Sindh Protection of Journalists and Other Media Practitioners Act, 2021 (passed): </a:t>
            </a:r>
            <a:r>
              <a:rPr lang="en-US" sz="2000" dirty="0">
                <a:latin typeface="Arial" panose="020B0604020202020204" pitchFamily="34" charset="0"/>
                <a:cs typeface="Arial" panose="020B0604020202020204" pitchFamily="34" charset="0"/>
              </a:rPr>
              <a:t>“…an individual or organization or a media house or news agency which collects and disseminates to consumers, news, features, comments, photographs, and graphics through any means of communications</a:t>
            </a:r>
            <a:r>
              <a:rPr lang="en-US" sz="2000" dirty="0" smtClean="0">
                <a:latin typeface="Arial" panose="020B0604020202020204" pitchFamily="34" charset="0"/>
                <a:cs typeface="Arial" panose="020B0604020202020204" pitchFamily="34" charset="0"/>
              </a:rPr>
              <a:t>.”</a:t>
            </a:r>
            <a:br>
              <a:rPr lang="en-US" sz="2000" dirty="0" smtClean="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
            </a:r>
            <a:br>
              <a:rPr lang="en-US" sz="2000" dirty="0">
                <a:latin typeface="Arial" panose="020B0604020202020204" pitchFamily="34" charset="0"/>
                <a:cs typeface="Arial" panose="020B0604020202020204" pitchFamily="34" charset="0"/>
              </a:rPr>
            </a:br>
            <a:r>
              <a:rPr lang="en-US" sz="2000" b="1" i="1" dirty="0">
                <a:solidFill>
                  <a:srgbClr val="FF0000"/>
                </a:solidFill>
                <a:latin typeface="Arial" panose="020B0604020202020204" pitchFamily="34" charset="0"/>
                <a:cs typeface="Arial" panose="020B0604020202020204" pitchFamily="34" charset="0"/>
              </a:rPr>
              <a:t>NOTES:</a:t>
            </a:r>
            <a:r>
              <a:rPr lang="en-US" sz="2000" dirty="0">
                <a:solidFill>
                  <a:srgbClr val="FF0000"/>
                </a:solidFill>
                <a:latin typeface="Arial" panose="020B0604020202020204" pitchFamily="34" charset="0"/>
                <a:cs typeface="Arial" panose="020B0604020202020204" pitchFamily="34" charset="0"/>
              </a:rPr>
              <a:t> </a:t>
            </a:r>
            <a:r>
              <a:rPr lang="en-US" sz="2000" i="1" dirty="0">
                <a:solidFill>
                  <a:srgbClr val="FF0000"/>
                </a:solidFill>
                <a:latin typeface="Arial" panose="020B0604020202020204" pitchFamily="34" charset="0"/>
                <a:cs typeface="Arial" panose="020B0604020202020204" pitchFamily="34" charset="0"/>
              </a:rPr>
              <a:t>Federal bill seems to imply only formal media house owners as “owners / employers” while Sindh bill seems to indicate even individuals (apart from media houses) as employers. </a:t>
            </a:r>
            <a:r>
              <a:rPr lang="en-US" sz="2000" dirty="0">
                <a:solidFill>
                  <a:srgbClr val="FF0000"/>
                </a:solidFill>
                <a:latin typeface="Arial" panose="020B0604020202020204" pitchFamily="34" charset="0"/>
                <a:cs typeface="Arial" panose="020B0604020202020204" pitchFamily="34" charset="0"/>
              </a:rPr>
              <a:t/>
            </a:r>
            <a:br>
              <a:rPr lang="en-US" sz="2000" dirty="0">
                <a:solidFill>
                  <a:srgbClr val="FF0000"/>
                </a:solidFill>
                <a:latin typeface="Arial" panose="020B0604020202020204" pitchFamily="34" charset="0"/>
                <a:cs typeface="Arial" panose="020B0604020202020204" pitchFamily="34" charset="0"/>
              </a:rPr>
            </a:br>
            <a:r>
              <a:rPr lang="en-US" sz="2000" i="1" dirty="0">
                <a:solidFill>
                  <a:srgbClr val="FF0000"/>
                </a:solidFill>
                <a:latin typeface="Arial" panose="020B0604020202020204" pitchFamily="34" charset="0"/>
                <a:cs typeface="Arial" panose="020B0604020202020204" pitchFamily="34" charset="0"/>
              </a:rPr>
              <a:t>-No clarity about independent digital journalism platforms run by individual journalists.</a:t>
            </a:r>
            <a:r>
              <a:rPr lang="en-US" sz="2000" dirty="0">
                <a:solidFill>
                  <a:srgbClr val="FF0000"/>
                </a:solidFill>
                <a:latin typeface="Arial" panose="020B0604020202020204" pitchFamily="34" charset="0"/>
                <a:cs typeface="Arial" panose="020B0604020202020204" pitchFamily="34" charset="0"/>
              </a:rPr>
              <a:t/>
            </a:r>
            <a:br>
              <a:rPr lang="en-US" sz="2000" dirty="0">
                <a:solidFill>
                  <a:srgbClr val="FF0000"/>
                </a:solidFill>
                <a:latin typeface="Arial" panose="020B0604020202020204" pitchFamily="34" charset="0"/>
                <a:cs typeface="Arial" panose="020B0604020202020204" pitchFamily="34" charset="0"/>
              </a:rPr>
            </a:br>
            <a:endParaRPr lang="en-US" sz="2000"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0820915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286738"/>
          </a:xfrm>
        </p:spPr>
        <p:txBody>
          <a:bodyPr>
            <a:normAutofit/>
          </a:bodyPr>
          <a:lstStyle/>
          <a:p>
            <a:r>
              <a:rPr lang="en-US" sz="2000" b="1" u="sng" dirty="0">
                <a:latin typeface="Arial" panose="020B0604020202020204" pitchFamily="34" charset="0"/>
                <a:cs typeface="Arial" panose="020B0604020202020204" pitchFamily="34" charset="0"/>
              </a:rPr>
              <a:t>Section: SEXUAL </a:t>
            </a:r>
            <a:r>
              <a:rPr lang="en-US" sz="2000" b="1" u="sng" dirty="0" smtClean="0">
                <a:latin typeface="Arial" panose="020B0604020202020204" pitchFamily="34" charset="0"/>
                <a:cs typeface="Arial" panose="020B0604020202020204" pitchFamily="34" charset="0"/>
              </a:rPr>
              <a:t>HARASSMENT</a:t>
            </a:r>
            <a:r>
              <a:rPr lang="en-US" sz="2000" b="1" dirty="0" smtClean="0">
                <a:latin typeface="Arial" panose="020B0604020202020204" pitchFamily="34" charset="0"/>
                <a:cs typeface="Arial" panose="020B0604020202020204" pitchFamily="34" charset="0"/>
              </a:rPr>
              <a:t/>
            </a:r>
            <a:br>
              <a:rPr lang="en-US" sz="2000" b="1" dirty="0" smtClean="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
            </a:r>
            <a:br>
              <a:rPr lang="en-US" sz="2000" dirty="0">
                <a:latin typeface="Arial" panose="020B0604020202020204" pitchFamily="34" charset="0"/>
                <a:cs typeface="Arial" panose="020B0604020202020204" pitchFamily="34" charset="0"/>
              </a:rPr>
            </a:br>
            <a:r>
              <a:rPr lang="en-US" sz="2000" b="1" i="1" dirty="0">
                <a:latin typeface="Arial" panose="020B0604020202020204" pitchFamily="34" charset="0"/>
                <a:cs typeface="Arial" panose="020B0604020202020204" pitchFamily="34" charset="0"/>
              </a:rPr>
              <a:t>Federal Protection of Journalists and Media Professionals Act, 2021 (draft</a:t>
            </a:r>
            <a:r>
              <a:rPr lang="en-US" sz="2000" dirty="0">
                <a:latin typeface="Arial" panose="020B0604020202020204" pitchFamily="34" charset="0"/>
                <a:cs typeface="Arial" panose="020B0604020202020204" pitchFamily="34" charset="0"/>
              </a:rPr>
              <a:t>): No specific </a:t>
            </a:r>
            <a:r>
              <a:rPr lang="en-US" sz="2000" dirty="0" smtClean="0">
                <a:latin typeface="Arial" panose="020B0604020202020204" pitchFamily="34" charset="0"/>
                <a:cs typeface="Arial" panose="020B0604020202020204" pitchFamily="34" charset="0"/>
              </a:rPr>
              <a:t>mention.</a:t>
            </a:r>
            <a:br>
              <a:rPr lang="en-US" sz="2000" dirty="0" smtClean="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
            </a:r>
            <a:br>
              <a:rPr lang="en-US" sz="2000" dirty="0">
                <a:latin typeface="Arial" panose="020B0604020202020204" pitchFamily="34" charset="0"/>
                <a:cs typeface="Arial" panose="020B0604020202020204" pitchFamily="34" charset="0"/>
              </a:rPr>
            </a:br>
            <a:r>
              <a:rPr lang="en-US" sz="2000" b="1" i="1" dirty="0">
                <a:latin typeface="Arial" panose="020B0604020202020204" pitchFamily="34" charset="0"/>
                <a:cs typeface="Arial" panose="020B0604020202020204" pitchFamily="34" charset="0"/>
              </a:rPr>
              <a:t>Sindh Protection of Journalists and Other Media Practitioners Act, 2021 (passed):</a:t>
            </a:r>
            <a:r>
              <a:rPr lang="en-US" sz="2000" dirty="0">
                <a:latin typeface="Arial" panose="020B0604020202020204" pitchFamily="34" charset="0"/>
                <a:cs typeface="Arial" panose="020B0604020202020204" pitchFamily="34" charset="0"/>
              </a:rPr>
              <a:t> “….shall be as defined in Article 1(h) of The Protection against Harassment of Women at the Workplace Act 2010”</a:t>
            </a:r>
            <a:r>
              <a:rPr lang="en-US" sz="2000" b="1" i="1" dirty="0">
                <a:latin typeface="Arial" panose="020B0604020202020204" pitchFamily="34" charset="0"/>
                <a:cs typeface="Arial" panose="020B0604020202020204" pitchFamily="34" charset="0"/>
              </a:rPr>
              <a:t> </a:t>
            </a:r>
            <a:r>
              <a:rPr lang="en-US" sz="2000" b="1" i="1" dirty="0" smtClean="0">
                <a:latin typeface="Arial" panose="020B0604020202020204" pitchFamily="34" charset="0"/>
                <a:cs typeface="Arial" panose="020B0604020202020204" pitchFamily="34" charset="0"/>
              </a:rPr>
              <a:t/>
            </a:r>
            <a:br>
              <a:rPr lang="en-US" sz="2000" b="1" i="1" dirty="0" smtClean="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
            </a:r>
            <a:br>
              <a:rPr lang="en-US" sz="2000" dirty="0">
                <a:latin typeface="Arial" panose="020B0604020202020204" pitchFamily="34" charset="0"/>
                <a:cs typeface="Arial" panose="020B0604020202020204" pitchFamily="34" charset="0"/>
              </a:rPr>
            </a:br>
            <a:r>
              <a:rPr lang="en-US" sz="2000" b="1" i="1" dirty="0">
                <a:solidFill>
                  <a:srgbClr val="FF0000"/>
                </a:solidFill>
                <a:latin typeface="Arial" panose="020B0604020202020204" pitchFamily="34" charset="0"/>
                <a:cs typeface="Arial" panose="020B0604020202020204" pitchFamily="34" charset="0"/>
              </a:rPr>
              <a:t>NOTES</a:t>
            </a:r>
            <a:r>
              <a:rPr lang="en-US" sz="2000" i="1" dirty="0">
                <a:solidFill>
                  <a:srgbClr val="FF0000"/>
                </a:solidFill>
                <a:latin typeface="Arial" panose="020B0604020202020204" pitchFamily="34" charset="0"/>
                <a:cs typeface="Arial" panose="020B0604020202020204" pitchFamily="34" charset="0"/>
              </a:rPr>
              <a:t>: Federal bill considers sexual harassment as part of general harassment (non-gender specific) but Sindh bill specifically – and progressively – offers this provision for women journalists and defers to definition of sexual harassment in another law.</a:t>
            </a:r>
            <a:r>
              <a:rPr lang="en-US" sz="2000" dirty="0">
                <a:solidFill>
                  <a:srgbClr val="FF0000"/>
                </a:solidFill>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217587026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35132"/>
            <a:ext cx="10439400" cy="992778"/>
          </a:xfrm>
        </p:spPr>
        <p:txBody>
          <a:bodyPr>
            <a:normAutofit/>
          </a:bodyPr>
          <a:lstStyle/>
          <a:p>
            <a:pPr algn="ctr"/>
            <a:r>
              <a:rPr lang="en-US" sz="2400" b="1" dirty="0">
                <a:solidFill>
                  <a:srgbClr val="00B0F0"/>
                </a:solidFill>
                <a:latin typeface="Arial" panose="020B0604020202020204" pitchFamily="34" charset="0"/>
                <a:cs typeface="Arial" panose="020B0604020202020204" pitchFamily="34" charset="0"/>
              </a:rPr>
              <a:t>PART II – RIGHTS OF JOURNALISTS AND MEDIA PROFESSIONALS</a:t>
            </a:r>
            <a:r>
              <a:rPr lang="en-US" sz="2400" dirty="0">
                <a:solidFill>
                  <a:srgbClr val="00B0F0"/>
                </a:solidFill>
                <a:latin typeface="Copperplate Gothic Bold" panose="020E0705020206020404" pitchFamily="34" charset="0"/>
              </a:rPr>
              <a:t/>
            </a:r>
            <a:br>
              <a:rPr lang="en-US" sz="2400" dirty="0">
                <a:solidFill>
                  <a:srgbClr val="00B0F0"/>
                </a:solidFill>
                <a:latin typeface="Copperplate Gothic Bold" panose="020E0705020206020404" pitchFamily="34" charset="0"/>
              </a:rPr>
            </a:br>
            <a:endParaRPr lang="en-US" sz="2400" dirty="0">
              <a:solidFill>
                <a:srgbClr val="00B0F0"/>
              </a:solidFill>
              <a:latin typeface="Copperplate Gothic Bold" panose="020E0705020206020404" pitchFamily="34" charset="0"/>
            </a:endParaRPr>
          </a:p>
        </p:txBody>
      </p:sp>
      <p:sp>
        <p:nvSpPr>
          <p:cNvPr id="3" name="Content Placeholder 2"/>
          <p:cNvSpPr>
            <a:spLocks noGrp="1"/>
          </p:cNvSpPr>
          <p:nvPr>
            <p:ph idx="1"/>
          </p:nvPr>
        </p:nvSpPr>
        <p:spPr>
          <a:xfrm>
            <a:off x="838200" y="949234"/>
            <a:ext cx="10515600" cy="5390607"/>
          </a:xfrm>
        </p:spPr>
        <p:txBody>
          <a:bodyPr>
            <a:noAutofit/>
          </a:bodyPr>
          <a:lstStyle/>
          <a:p>
            <a:pPr marL="0" indent="0">
              <a:buNone/>
            </a:pPr>
            <a:r>
              <a:rPr lang="en-US" sz="1200" b="1" u="sng" dirty="0">
                <a:latin typeface="Arial" panose="020B0604020202020204" pitchFamily="34" charset="0"/>
                <a:cs typeface="Arial" panose="020B0604020202020204" pitchFamily="34" charset="0"/>
              </a:rPr>
              <a:t>Section: RIGHT TO LIFE AND PROTECTION AGAINST </a:t>
            </a:r>
            <a:r>
              <a:rPr lang="en-US" sz="1200" b="1" u="sng" dirty="0" smtClean="0">
                <a:latin typeface="Arial" panose="020B0604020202020204" pitchFamily="34" charset="0"/>
                <a:cs typeface="Arial" panose="020B0604020202020204" pitchFamily="34" charset="0"/>
              </a:rPr>
              <a:t>ILL-TREATMENT</a:t>
            </a:r>
          </a:p>
          <a:p>
            <a:pPr marL="0" indent="0">
              <a:buNone/>
            </a:pPr>
            <a:endParaRPr lang="en-US" sz="1200" u="sng" dirty="0">
              <a:latin typeface="Arial" panose="020B0604020202020204" pitchFamily="34" charset="0"/>
              <a:cs typeface="Arial" panose="020B0604020202020204" pitchFamily="34" charset="0"/>
            </a:endParaRPr>
          </a:p>
          <a:p>
            <a:pPr marL="0" indent="0">
              <a:buNone/>
            </a:pPr>
            <a:r>
              <a:rPr lang="en-US" sz="1200" b="1" i="1" dirty="0">
                <a:latin typeface="Arial" panose="020B0604020202020204" pitchFamily="34" charset="0"/>
                <a:cs typeface="Arial" panose="020B0604020202020204" pitchFamily="34" charset="0"/>
              </a:rPr>
              <a:t>Federal Protection of Journalists and Media Professionals Act, 2021 (draft</a:t>
            </a:r>
            <a:r>
              <a:rPr lang="en-US" sz="1200" dirty="0">
                <a:latin typeface="Arial" panose="020B0604020202020204" pitchFamily="34" charset="0"/>
                <a:cs typeface="Arial" panose="020B0604020202020204" pitchFamily="34" charset="0"/>
              </a:rPr>
              <a:t>): Promise against being charged under security laws or counter-terrorism charges</a:t>
            </a:r>
          </a:p>
          <a:p>
            <a:pPr marL="0" indent="0">
              <a:buNone/>
            </a:pPr>
            <a:r>
              <a:rPr lang="en-US" sz="1200" dirty="0">
                <a:latin typeface="Arial" panose="020B0604020202020204" pitchFamily="34" charset="0"/>
                <a:cs typeface="Arial" panose="020B0604020202020204" pitchFamily="34" charset="0"/>
              </a:rPr>
              <a:t>-Promise against forced disappearance or kidnapping</a:t>
            </a:r>
          </a:p>
          <a:p>
            <a:pPr marL="0" indent="0">
              <a:buNone/>
            </a:pPr>
            <a:r>
              <a:rPr lang="en-US" sz="1200" dirty="0">
                <a:latin typeface="Arial" panose="020B0604020202020204" pitchFamily="34" charset="0"/>
                <a:cs typeface="Arial" panose="020B0604020202020204" pitchFamily="34" charset="0"/>
              </a:rPr>
              <a:t>-Promise against harassment in conflict areas</a:t>
            </a:r>
          </a:p>
          <a:p>
            <a:pPr marL="0" indent="0">
              <a:buNone/>
            </a:pPr>
            <a:r>
              <a:rPr lang="en-US" sz="1200" dirty="0">
                <a:latin typeface="Arial" panose="020B0604020202020204" pitchFamily="34" charset="0"/>
                <a:cs typeface="Arial" panose="020B0604020202020204" pitchFamily="34" charset="0"/>
              </a:rPr>
              <a:t>-Promise of protection against harassment by state “institutions</a:t>
            </a:r>
            <a:r>
              <a:rPr lang="en-US" sz="1200" dirty="0" smtClean="0">
                <a:latin typeface="Arial" panose="020B0604020202020204" pitchFamily="34" charset="0"/>
                <a:cs typeface="Arial" panose="020B0604020202020204" pitchFamily="34" charset="0"/>
              </a:rPr>
              <a:t>”</a:t>
            </a:r>
          </a:p>
          <a:p>
            <a:pPr marL="0" indent="0">
              <a:buNone/>
            </a:pPr>
            <a:endParaRPr lang="en-US" sz="1200" b="1" i="1" dirty="0" smtClean="0">
              <a:latin typeface="Arial" panose="020B0604020202020204" pitchFamily="34" charset="0"/>
              <a:cs typeface="Arial" panose="020B0604020202020204" pitchFamily="34" charset="0"/>
            </a:endParaRPr>
          </a:p>
          <a:p>
            <a:pPr marL="0" indent="0">
              <a:buNone/>
            </a:pPr>
            <a:r>
              <a:rPr lang="en-US" sz="1200" b="1" i="1" dirty="0" smtClean="0">
                <a:latin typeface="Arial" panose="020B0604020202020204" pitchFamily="34" charset="0"/>
                <a:cs typeface="Arial" panose="020B0604020202020204" pitchFamily="34" charset="0"/>
              </a:rPr>
              <a:t>Sindh </a:t>
            </a:r>
            <a:r>
              <a:rPr lang="en-US" sz="1200" b="1" i="1" dirty="0">
                <a:latin typeface="Arial" panose="020B0604020202020204" pitchFamily="34" charset="0"/>
                <a:cs typeface="Arial" panose="020B0604020202020204" pitchFamily="34" charset="0"/>
              </a:rPr>
              <a:t>Protection of Journalists and Other Media Practitioners Act, 2021 (passed):  </a:t>
            </a:r>
            <a:r>
              <a:rPr lang="en-US" sz="1200" dirty="0">
                <a:latin typeface="Arial" panose="020B0604020202020204" pitchFamily="34" charset="0"/>
                <a:cs typeface="Arial" panose="020B0604020202020204" pitchFamily="34" charset="0"/>
              </a:rPr>
              <a:t>Same as Federal Act.</a:t>
            </a:r>
          </a:p>
          <a:p>
            <a:pPr marL="0" indent="0">
              <a:buNone/>
            </a:pPr>
            <a:r>
              <a:rPr lang="en-US" sz="1200" b="1" i="1" dirty="0">
                <a:solidFill>
                  <a:srgbClr val="FF0000"/>
                </a:solidFill>
                <a:latin typeface="Arial" panose="020B0604020202020204" pitchFamily="34" charset="0"/>
                <a:cs typeface="Arial" panose="020B0604020202020204" pitchFamily="34" charset="0"/>
              </a:rPr>
              <a:t>NOTES: </a:t>
            </a:r>
            <a:r>
              <a:rPr lang="en-US" sz="1200" i="1" dirty="0">
                <a:solidFill>
                  <a:srgbClr val="FF0000"/>
                </a:solidFill>
                <a:latin typeface="Arial" panose="020B0604020202020204" pitchFamily="34" charset="0"/>
                <a:cs typeface="Arial" panose="020B0604020202020204" pitchFamily="34" charset="0"/>
              </a:rPr>
              <a:t>Reference to Article 9 in both bills + almost same text in both </a:t>
            </a:r>
            <a:r>
              <a:rPr lang="en-US" sz="1200" i="1" dirty="0" smtClean="0">
                <a:solidFill>
                  <a:srgbClr val="FF0000"/>
                </a:solidFill>
                <a:latin typeface="Arial" panose="020B0604020202020204" pitchFamily="34" charset="0"/>
                <a:cs typeface="Arial" panose="020B0604020202020204" pitchFamily="34" charset="0"/>
              </a:rPr>
              <a:t>bills</a:t>
            </a:r>
          </a:p>
          <a:p>
            <a:pPr marL="0" indent="0">
              <a:buNone/>
            </a:pPr>
            <a:endParaRPr lang="en-US" sz="1200" dirty="0">
              <a:solidFill>
                <a:srgbClr val="FF0000"/>
              </a:solidFill>
              <a:latin typeface="Arial" panose="020B0604020202020204" pitchFamily="34" charset="0"/>
              <a:cs typeface="Arial" panose="020B0604020202020204" pitchFamily="34" charset="0"/>
            </a:endParaRPr>
          </a:p>
          <a:p>
            <a:pPr marL="0" indent="0">
              <a:buNone/>
            </a:pPr>
            <a:r>
              <a:rPr lang="en-US" sz="1200" b="1" u="sng" dirty="0">
                <a:latin typeface="Arial" panose="020B0604020202020204" pitchFamily="34" charset="0"/>
                <a:cs typeface="Arial" panose="020B0604020202020204" pitchFamily="34" charset="0"/>
              </a:rPr>
              <a:t>Section:</a:t>
            </a:r>
            <a:r>
              <a:rPr lang="en-US" sz="1200" u="sng" dirty="0">
                <a:latin typeface="Arial" panose="020B0604020202020204" pitchFamily="34" charset="0"/>
                <a:cs typeface="Arial" panose="020B0604020202020204" pitchFamily="34" charset="0"/>
              </a:rPr>
              <a:t> </a:t>
            </a:r>
            <a:r>
              <a:rPr lang="en-US" sz="1200" b="1" u="sng" dirty="0">
                <a:latin typeface="Arial" panose="020B0604020202020204" pitchFamily="34" charset="0"/>
                <a:cs typeface="Arial" panose="020B0604020202020204" pitchFamily="34" charset="0"/>
              </a:rPr>
              <a:t>RIGHT TO PRIVACY AND NON-DISCLOSURE OF SOURCES</a:t>
            </a:r>
            <a:endParaRPr lang="en-US" sz="1200" u="sng" dirty="0">
              <a:latin typeface="Arial" panose="020B0604020202020204" pitchFamily="34" charset="0"/>
              <a:cs typeface="Arial" panose="020B0604020202020204" pitchFamily="34" charset="0"/>
            </a:endParaRPr>
          </a:p>
          <a:p>
            <a:pPr marL="0" indent="0">
              <a:buNone/>
            </a:pPr>
            <a:r>
              <a:rPr lang="en-US" sz="1200" b="1" i="1" dirty="0">
                <a:latin typeface="Arial" panose="020B0604020202020204" pitchFamily="34" charset="0"/>
                <a:cs typeface="Arial" panose="020B0604020202020204" pitchFamily="34" charset="0"/>
              </a:rPr>
              <a:t>Federal Protection of Journalists and Media Professionals Act, 2021 (draft</a:t>
            </a:r>
            <a:r>
              <a:rPr lang="en-US" sz="1200" dirty="0">
                <a:latin typeface="Arial" panose="020B0604020202020204" pitchFamily="34" charset="0"/>
                <a:cs typeface="Arial" panose="020B0604020202020204" pitchFamily="34" charset="0"/>
              </a:rPr>
              <a:t>): </a:t>
            </a:r>
          </a:p>
          <a:p>
            <a:pPr marL="0" indent="0">
              <a:buNone/>
            </a:pPr>
            <a:r>
              <a:rPr lang="en-US" sz="1200" dirty="0">
                <a:latin typeface="Arial" panose="020B0604020202020204" pitchFamily="34" charset="0"/>
                <a:cs typeface="Arial" panose="020B0604020202020204" pitchFamily="34" charset="0"/>
              </a:rPr>
              <a:t>-Promise of protection of privacy of person, home, family and correspondence </a:t>
            </a:r>
          </a:p>
          <a:p>
            <a:pPr marL="0" indent="0">
              <a:buNone/>
            </a:pPr>
            <a:r>
              <a:rPr lang="en-US" sz="1200" dirty="0">
                <a:latin typeface="Arial" panose="020B0604020202020204" pitchFamily="34" charset="0"/>
                <a:cs typeface="Arial" panose="020B0604020202020204" pitchFamily="34" charset="0"/>
              </a:rPr>
              <a:t>-Promise against unlawful and arbitrary interference</a:t>
            </a:r>
          </a:p>
          <a:p>
            <a:pPr marL="0" indent="0">
              <a:buNone/>
            </a:pPr>
            <a:r>
              <a:rPr lang="en-US" sz="1200" dirty="0">
                <a:latin typeface="Arial" panose="020B0604020202020204" pitchFamily="34" charset="0"/>
                <a:cs typeface="Arial" panose="020B0604020202020204" pitchFamily="34" charset="0"/>
              </a:rPr>
              <a:t>-Promise to ensure laws, policies and practices respect right to privacy including sources</a:t>
            </a:r>
            <a:r>
              <a:rPr lang="en-US" sz="1200" dirty="0" smtClean="0">
                <a:latin typeface="Arial" panose="020B0604020202020204" pitchFamily="34" charset="0"/>
                <a:cs typeface="Arial" panose="020B0604020202020204" pitchFamily="34" charset="0"/>
              </a:rPr>
              <a:t>. </a:t>
            </a:r>
          </a:p>
          <a:p>
            <a:pPr marL="0" indent="0">
              <a:buNone/>
            </a:pPr>
            <a:r>
              <a:rPr lang="en-US" sz="1200" b="1" i="1" dirty="0" smtClean="0">
                <a:latin typeface="Arial" panose="020B0604020202020204" pitchFamily="34" charset="0"/>
                <a:cs typeface="Arial" panose="020B0604020202020204" pitchFamily="34" charset="0"/>
              </a:rPr>
              <a:t>Sindh </a:t>
            </a:r>
            <a:r>
              <a:rPr lang="en-US" sz="1200" b="1" i="1" dirty="0">
                <a:latin typeface="Arial" panose="020B0604020202020204" pitchFamily="34" charset="0"/>
                <a:cs typeface="Arial" panose="020B0604020202020204" pitchFamily="34" charset="0"/>
              </a:rPr>
              <a:t>Protection of Journalists and Other Media Practitioners Act, 2021 (passed): </a:t>
            </a:r>
            <a:r>
              <a:rPr lang="en-US" sz="1200" dirty="0">
                <a:latin typeface="Arial" panose="020B0604020202020204" pitchFamily="34" charset="0"/>
                <a:cs typeface="Arial" panose="020B0604020202020204" pitchFamily="34" charset="0"/>
              </a:rPr>
              <a:t>In addition to above mentioned in Federal Act, Sindh also promises privacy in digital and online spaces</a:t>
            </a:r>
            <a:r>
              <a:rPr lang="en-US" sz="1200" dirty="0" smtClean="0">
                <a:latin typeface="Arial" panose="020B0604020202020204" pitchFamily="34" charset="0"/>
                <a:cs typeface="Arial" panose="020B0604020202020204" pitchFamily="34" charset="0"/>
              </a:rPr>
              <a:t>.</a:t>
            </a:r>
          </a:p>
          <a:p>
            <a:pPr marL="0" indent="0">
              <a:buNone/>
            </a:pPr>
            <a:r>
              <a:rPr lang="en-US" sz="1200" dirty="0" smtClean="0">
                <a:latin typeface="Arial" panose="020B0604020202020204" pitchFamily="34" charset="0"/>
                <a:cs typeface="Arial" panose="020B0604020202020204" pitchFamily="34" charset="0"/>
              </a:rPr>
              <a:t>  </a:t>
            </a:r>
            <a:endParaRPr lang="en-US" sz="1200" dirty="0">
              <a:latin typeface="Arial" panose="020B0604020202020204" pitchFamily="34" charset="0"/>
              <a:cs typeface="Arial" panose="020B0604020202020204" pitchFamily="34" charset="0"/>
            </a:endParaRPr>
          </a:p>
          <a:p>
            <a:pPr marL="0" indent="0">
              <a:buNone/>
            </a:pPr>
            <a:r>
              <a:rPr lang="en-US" sz="1200" b="1" i="1" dirty="0">
                <a:solidFill>
                  <a:srgbClr val="FF0000"/>
                </a:solidFill>
                <a:latin typeface="Arial" panose="020B0604020202020204" pitchFamily="34" charset="0"/>
                <a:cs typeface="Arial" panose="020B0604020202020204" pitchFamily="34" charset="0"/>
              </a:rPr>
              <a:t>NOTES:</a:t>
            </a:r>
            <a:r>
              <a:rPr lang="en-US" sz="1200" dirty="0">
                <a:solidFill>
                  <a:srgbClr val="FF0000"/>
                </a:solidFill>
                <a:latin typeface="Arial" panose="020B0604020202020204" pitchFamily="34" charset="0"/>
                <a:cs typeface="Arial" panose="020B0604020202020204" pitchFamily="34" charset="0"/>
              </a:rPr>
              <a:t> </a:t>
            </a:r>
            <a:r>
              <a:rPr lang="en-US" sz="1200" i="1" dirty="0">
                <a:solidFill>
                  <a:srgbClr val="FF0000"/>
                </a:solidFill>
                <a:latin typeface="Arial" panose="020B0604020202020204" pitchFamily="34" charset="0"/>
                <a:cs typeface="Arial" panose="020B0604020202020204" pitchFamily="34" charset="0"/>
              </a:rPr>
              <a:t>Federal law ignores right to privacy online/digital spaces in explicit terms</a:t>
            </a:r>
            <a:endParaRPr lang="en-US" sz="1200" dirty="0">
              <a:solidFill>
                <a:srgbClr val="FF0000"/>
              </a:solidFill>
              <a:latin typeface="Arial" panose="020B0604020202020204" pitchFamily="34" charset="0"/>
              <a:cs typeface="Arial" panose="020B0604020202020204" pitchFamily="34" charset="0"/>
            </a:endParaRPr>
          </a:p>
          <a:p>
            <a:pPr marL="0" indent="0">
              <a:buNone/>
            </a:pPr>
            <a:r>
              <a:rPr lang="en-US" sz="1200" i="1" dirty="0">
                <a:solidFill>
                  <a:srgbClr val="FF0000"/>
                </a:solidFill>
                <a:latin typeface="Arial" panose="020B0604020202020204" pitchFamily="34" charset="0"/>
                <a:cs typeface="Arial" panose="020B0604020202020204" pitchFamily="34" charset="0"/>
              </a:rPr>
              <a:t>-No explicit reference to privacy in workspace</a:t>
            </a:r>
            <a:endParaRPr lang="en-US" sz="1200" dirty="0">
              <a:solidFill>
                <a:srgbClr val="FF0000"/>
              </a:solidFill>
              <a:latin typeface="Arial" panose="020B0604020202020204" pitchFamily="34" charset="0"/>
              <a:cs typeface="Arial" panose="020B0604020202020204" pitchFamily="34" charset="0"/>
            </a:endParaRPr>
          </a:p>
          <a:p>
            <a:endParaRPr lang="en-US" sz="15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1160107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140178"/>
          </a:xfrm>
        </p:spPr>
        <p:txBody>
          <a:bodyPr>
            <a:normAutofit/>
          </a:bodyPr>
          <a:lstStyle/>
          <a:p>
            <a:r>
              <a:rPr lang="en-US" sz="2800" b="1" u="sng" dirty="0">
                <a:latin typeface="Arial" panose="020B0604020202020204" pitchFamily="34" charset="0"/>
                <a:cs typeface="Arial" panose="020B0604020202020204" pitchFamily="34" charset="0"/>
              </a:rPr>
              <a:t>Section:</a:t>
            </a:r>
            <a:r>
              <a:rPr lang="en-US" sz="2800" u="sng" dirty="0">
                <a:latin typeface="Arial" panose="020B0604020202020204" pitchFamily="34" charset="0"/>
                <a:cs typeface="Arial" panose="020B0604020202020204" pitchFamily="34" charset="0"/>
              </a:rPr>
              <a:t> </a:t>
            </a:r>
            <a:r>
              <a:rPr lang="en-US" sz="2800" b="1" u="sng" dirty="0">
                <a:latin typeface="Arial" panose="020B0604020202020204" pitchFamily="34" charset="0"/>
                <a:cs typeface="Arial" panose="020B0604020202020204" pitchFamily="34" charset="0"/>
              </a:rPr>
              <a:t>INDEPENDENCE IN THE PERFORMANCE OF </a:t>
            </a:r>
            <a:r>
              <a:rPr lang="en-US" sz="2800" b="1" u="sng" dirty="0" smtClean="0">
                <a:latin typeface="Arial" panose="020B0604020202020204" pitchFamily="34" charset="0"/>
                <a:cs typeface="Arial" panose="020B0604020202020204" pitchFamily="34" charset="0"/>
              </a:rPr>
              <a:t>DUTIES</a:t>
            </a:r>
            <a:r>
              <a:rPr lang="en-US" sz="2800" b="1" dirty="0" smtClean="0">
                <a:latin typeface="Arial" panose="020B0604020202020204" pitchFamily="34" charset="0"/>
                <a:cs typeface="Arial" panose="020B0604020202020204" pitchFamily="34" charset="0"/>
              </a:rPr>
              <a:t/>
            </a:r>
            <a:br>
              <a:rPr lang="en-US" sz="2800" b="1" dirty="0" smtClean="0">
                <a:latin typeface="Arial" panose="020B0604020202020204" pitchFamily="34" charset="0"/>
                <a:cs typeface="Arial" panose="020B0604020202020204" pitchFamily="34" charset="0"/>
              </a:rPr>
            </a:br>
            <a:r>
              <a:rPr lang="en-US" sz="2800" dirty="0">
                <a:latin typeface="Arial" panose="020B0604020202020204" pitchFamily="34" charset="0"/>
                <a:cs typeface="Arial" panose="020B0604020202020204" pitchFamily="34" charset="0"/>
              </a:rPr>
              <a:t/>
            </a:r>
            <a:br>
              <a:rPr lang="en-US" sz="2800" dirty="0">
                <a:latin typeface="Arial" panose="020B0604020202020204" pitchFamily="34" charset="0"/>
                <a:cs typeface="Arial" panose="020B0604020202020204" pitchFamily="34" charset="0"/>
              </a:rPr>
            </a:br>
            <a:r>
              <a:rPr lang="en-US" sz="2800" b="1" i="1" dirty="0">
                <a:latin typeface="Arial" panose="020B0604020202020204" pitchFamily="34" charset="0"/>
                <a:cs typeface="Arial" panose="020B0604020202020204" pitchFamily="34" charset="0"/>
              </a:rPr>
              <a:t>Federal Protection of Journalists and Media Professionals Act, 2021 (draft</a:t>
            </a:r>
            <a:r>
              <a:rPr lang="en-US" sz="2800" dirty="0">
                <a:latin typeface="Arial" panose="020B0604020202020204" pitchFamily="34" charset="0"/>
                <a:cs typeface="Arial" panose="020B0604020202020204" pitchFamily="34" charset="0"/>
              </a:rPr>
              <a:t>): </a:t>
            </a:r>
            <a:br>
              <a:rPr lang="en-US" sz="2800" dirty="0">
                <a:latin typeface="Arial" panose="020B0604020202020204" pitchFamily="34" charset="0"/>
                <a:cs typeface="Arial" panose="020B0604020202020204" pitchFamily="34" charset="0"/>
              </a:rPr>
            </a:br>
            <a:r>
              <a:rPr lang="en-US" sz="2800" dirty="0">
                <a:latin typeface="Arial" panose="020B0604020202020204" pitchFamily="34" charset="0"/>
                <a:cs typeface="Arial" panose="020B0604020202020204" pitchFamily="34" charset="0"/>
              </a:rPr>
              <a:t>-Promise to allow all journalists do their professional work unhindered except when someone indulges in reputational harm, hate speech and incitement to violence. </a:t>
            </a:r>
            <a:br>
              <a:rPr lang="en-US" sz="2800" dirty="0">
                <a:latin typeface="Arial" panose="020B0604020202020204" pitchFamily="34" charset="0"/>
                <a:cs typeface="Arial" panose="020B0604020202020204" pitchFamily="34" charset="0"/>
              </a:rPr>
            </a:br>
            <a:r>
              <a:rPr lang="en-US" sz="2800" b="1" i="1" dirty="0">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
            </a:r>
            <a:br>
              <a:rPr lang="en-US" sz="2800" dirty="0">
                <a:latin typeface="Arial" panose="020B0604020202020204" pitchFamily="34" charset="0"/>
                <a:cs typeface="Arial" panose="020B0604020202020204" pitchFamily="34" charset="0"/>
              </a:rPr>
            </a:br>
            <a:r>
              <a:rPr lang="en-US" sz="2800" b="1" i="1" dirty="0">
                <a:latin typeface="Arial" panose="020B0604020202020204" pitchFamily="34" charset="0"/>
                <a:cs typeface="Arial" panose="020B0604020202020204" pitchFamily="34" charset="0"/>
              </a:rPr>
              <a:t>Sindh Protection of Journalists and Other Media Practitioners Act, 2021 (passed): </a:t>
            </a:r>
            <a:r>
              <a:rPr lang="en-US" sz="2800" dirty="0">
                <a:latin typeface="Arial" panose="020B0604020202020204" pitchFamily="34" charset="0"/>
                <a:cs typeface="Arial" panose="020B0604020202020204" pitchFamily="34" charset="0"/>
              </a:rPr>
              <a:t/>
            </a:r>
            <a:br>
              <a:rPr lang="en-US" sz="2800" dirty="0">
                <a:latin typeface="Arial" panose="020B0604020202020204" pitchFamily="34" charset="0"/>
                <a:cs typeface="Arial" panose="020B0604020202020204" pitchFamily="34" charset="0"/>
              </a:rPr>
            </a:br>
            <a:r>
              <a:rPr lang="en-US" sz="2800" dirty="0">
                <a:latin typeface="Arial" panose="020B0604020202020204" pitchFamily="34" charset="0"/>
                <a:cs typeface="Arial" panose="020B0604020202020204" pitchFamily="34" charset="0"/>
              </a:rPr>
              <a:t>Sindh bill outlines no ‘no go areas’ in journalism.</a:t>
            </a:r>
            <a:br>
              <a:rPr lang="en-US" sz="2800" dirty="0">
                <a:latin typeface="Arial" panose="020B0604020202020204" pitchFamily="34" charset="0"/>
                <a:cs typeface="Arial" panose="020B0604020202020204" pitchFamily="34" charset="0"/>
              </a:rPr>
            </a:br>
            <a:r>
              <a:rPr lang="en-US" sz="2800" dirty="0">
                <a:latin typeface="Arial" panose="020B0604020202020204" pitchFamily="34" charset="0"/>
                <a:cs typeface="Arial" panose="020B0604020202020204" pitchFamily="34" charset="0"/>
              </a:rPr>
              <a:t> </a:t>
            </a:r>
            <a:br>
              <a:rPr lang="en-US" sz="2800" dirty="0">
                <a:latin typeface="Arial" panose="020B0604020202020204" pitchFamily="34" charset="0"/>
                <a:cs typeface="Arial" panose="020B0604020202020204" pitchFamily="34" charset="0"/>
              </a:rPr>
            </a:br>
            <a:r>
              <a:rPr lang="en-US" sz="2800" b="1" i="1" dirty="0">
                <a:solidFill>
                  <a:srgbClr val="FF0000"/>
                </a:solidFill>
                <a:latin typeface="Arial" panose="020B0604020202020204" pitchFamily="34" charset="0"/>
                <a:cs typeface="Arial" panose="020B0604020202020204" pitchFamily="34" charset="0"/>
              </a:rPr>
              <a:t>NOTES: </a:t>
            </a:r>
            <a:r>
              <a:rPr lang="en-US" sz="2800" i="1" dirty="0">
                <a:solidFill>
                  <a:srgbClr val="FF0000"/>
                </a:solidFill>
                <a:latin typeface="Arial" panose="020B0604020202020204" pitchFamily="34" charset="0"/>
                <a:cs typeface="Arial" panose="020B0604020202020204" pitchFamily="34" charset="0"/>
              </a:rPr>
              <a:t>Federal bill promises any exceptions to be applied transparently and in compliance with existing laws.</a:t>
            </a:r>
            <a:endParaRPr lang="en-US" sz="2800"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8413975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079218"/>
          </a:xfrm>
        </p:spPr>
        <p:txBody>
          <a:bodyPr>
            <a:normAutofit/>
          </a:bodyPr>
          <a:lstStyle/>
          <a:p>
            <a:r>
              <a:rPr lang="en-US" sz="1800" b="1" u="sng" dirty="0">
                <a:latin typeface="Arial" panose="020B0604020202020204" pitchFamily="34" charset="0"/>
                <a:cs typeface="Arial" panose="020B0604020202020204" pitchFamily="34" charset="0"/>
              </a:rPr>
              <a:t>Section:</a:t>
            </a:r>
            <a:r>
              <a:rPr lang="en-US" sz="1800" u="sng" dirty="0">
                <a:latin typeface="Arial" panose="020B0604020202020204" pitchFamily="34" charset="0"/>
                <a:cs typeface="Arial" panose="020B0604020202020204" pitchFamily="34" charset="0"/>
              </a:rPr>
              <a:t> </a:t>
            </a:r>
            <a:r>
              <a:rPr lang="en-US" sz="1800" b="1" u="sng" dirty="0">
                <a:latin typeface="Arial" panose="020B0604020202020204" pitchFamily="34" charset="0"/>
                <a:cs typeface="Arial" panose="020B0604020202020204" pitchFamily="34" charset="0"/>
              </a:rPr>
              <a:t>GOOD FAITH OBLIGATIONS OF </a:t>
            </a:r>
            <a:r>
              <a:rPr lang="en-US" sz="1800" b="1" u="sng" dirty="0" smtClean="0">
                <a:latin typeface="Arial" panose="020B0604020202020204" pitchFamily="34" charset="0"/>
                <a:cs typeface="Arial" panose="020B0604020202020204" pitchFamily="34" charset="0"/>
              </a:rPr>
              <a:t>JOURNALISTS</a:t>
            </a:r>
            <a:r>
              <a:rPr lang="en-US" sz="1800" b="1" dirty="0" smtClean="0">
                <a:latin typeface="Arial" panose="020B0604020202020204" pitchFamily="34" charset="0"/>
                <a:cs typeface="Arial" panose="020B0604020202020204" pitchFamily="34" charset="0"/>
              </a:rPr>
              <a:t/>
            </a:r>
            <a:br>
              <a:rPr lang="en-US" sz="1800" b="1" dirty="0" smtClean="0">
                <a:latin typeface="Arial" panose="020B0604020202020204" pitchFamily="34" charset="0"/>
                <a:cs typeface="Arial" panose="020B0604020202020204" pitchFamily="34" charset="0"/>
              </a:rPr>
            </a:br>
            <a:r>
              <a:rPr lang="en-US" sz="1800" dirty="0">
                <a:latin typeface="Arial" panose="020B0604020202020204" pitchFamily="34" charset="0"/>
                <a:cs typeface="Arial" panose="020B0604020202020204" pitchFamily="34" charset="0"/>
              </a:rPr>
              <a:t/>
            </a:r>
            <a:br>
              <a:rPr lang="en-US" sz="1800" dirty="0">
                <a:latin typeface="Arial" panose="020B0604020202020204" pitchFamily="34" charset="0"/>
                <a:cs typeface="Arial" panose="020B0604020202020204" pitchFamily="34" charset="0"/>
              </a:rPr>
            </a:br>
            <a:r>
              <a:rPr lang="en-US" sz="1800" b="1" i="1" dirty="0">
                <a:latin typeface="Arial" panose="020B0604020202020204" pitchFamily="34" charset="0"/>
                <a:cs typeface="Arial" panose="020B0604020202020204" pitchFamily="34" charset="0"/>
              </a:rPr>
              <a:t>Federal Protection of Journalists and Media Professionals Act, 2021 (draft): </a:t>
            </a:r>
            <a:r>
              <a:rPr lang="en-US" sz="1800" dirty="0">
                <a:latin typeface="Arial" panose="020B0604020202020204" pitchFamily="34" charset="0"/>
                <a:cs typeface="Arial" panose="020B0604020202020204" pitchFamily="34" charset="0"/>
              </a:rPr>
              <a:t>Mandates only professional, not personal driven agendas.</a:t>
            </a:r>
            <a:br>
              <a:rPr lang="en-US" sz="1800" dirty="0">
                <a:latin typeface="Arial" panose="020B0604020202020204" pitchFamily="34" charset="0"/>
                <a:cs typeface="Arial" panose="020B0604020202020204" pitchFamily="34" charset="0"/>
              </a:rPr>
            </a:br>
            <a:r>
              <a:rPr lang="en-US" sz="1800" dirty="0">
                <a:latin typeface="Arial" panose="020B0604020202020204" pitchFamily="34" charset="0"/>
                <a:cs typeface="Arial" panose="020B0604020202020204" pitchFamily="34" charset="0"/>
              </a:rPr>
              <a:t> </a:t>
            </a:r>
            <a:br>
              <a:rPr lang="en-US" sz="1800" dirty="0">
                <a:latin typeface="Arial" panose="020B0604020202020204" pitchFamily="34" charset="0"/>
                <a:cs typeface="Arial" panose="020B0604020202020204" pitchFamily="34" charset="0"/>
              </a:rPr>
            </a:br>
            <a:r>
              <a:rPr lang="en-US" sz="1800" b="1" i="1" dirty="0">
                <a:latin typeface="Arial" panose="020B0604020202020204" pitchFamily="34" charset="0"/>
                <a:cs typeface="Arial" panose="020B0604020202020204" pitchFamily="34" charset="0"/>
              </a:rPr>
              <a:t>Sindh Protection of Journalists and Other Media Practitioners Act, 2021 (passed): </a:t>
            </a:r>
            <a:r>
              <a:rPr lang="en-US" sz="1800" dirty="0">
                <a:latin typeface="Arial" panose="020B0604020202020204" pitchFamily="34" charset="0"/>
                <a:cs typeface="Arial" panose="020B0604020202020204" pitchFamily="34" charset="0"/>
              </a:rPr>
              <a:t>Sindh bill does not have this </a:t>
            </a:r>
            <a:r>
              <a:rPr lang="en-US" sz="1800" dirty="0" smtClean="0">
                <a:latin typeface="Arial" panose="020B0604020202020204" pitchFamily="34" charset="0"/>
                <a:cs typeface="Arial" panose="020B0604020202020204" pitchFamily="34" charset="0"/>
              </a:rPr>
              <a:t>clause</a:t>
            </a:r>
            <a:br>
              <a:rPr lang="en-US" sz="1800" dirty="0" smtClean="0">
                <a:latin typeface="Arial" panose="020B0604020202020204" pitchFamily="34" charset="0"/>
                <a:cs typeface="Arial" panose="020B0604020202020204" pitchFamily="34" charset="0"/>
              </a:rPr>
            </a:br>
            <a:r>
              <a:rPr lang="en-US" sz="1800" dirty="0">
                <a:latin typeface="Arial" panose="020B0604020202020204" pitchFamily="34" charset="0"/>
                <a:cs typeface="Arial" panose="020B0604020202020204" pitchFamily="34" charset="0"/>
              </a:rPr>
              <a:t/>
            </a:r>
            <a:br>
              <a:rPr lang="en-US" sz="1800" dirty="0">
                <a:latin typeface="Arial" panose="020B0604020202020204" pitchFamily="34" charset="0"/>
                <a:cs typeface="Arial" panose="020B0604020202020204" pitchFamily="34" charset="0"/>
              </a:rPr>
            </a:br>
            <a:r>
              <a:rPr lang="en-US" sz="1800" b="1" i="1" dirty="0">
                <a:solidFill>
                  <a:srgbClr val="FF0000"/>
                </a:solidFill>
                <a:latin typeface="Arial" panose="020B0604020202020204" pitchFamily="34" charset="0"/>
                <a:cs typeface="Arial" panose="020B0604020202020204" pitchFamily="34" charset="0"/>
              </a:rPr>
              <a:t>NOTES: </a:t>
            </a:r>
            <a:r>
              <a:rPr lang="en-US" sz="1800" i="1" dirty="0">
                <a:solidFill>
                  <a:srgbClr val="FF0000"/>
                </a:solidFill>
                <a:latin typeface="Arial" panose="020B0604020202020204" pitchFamily="34" charset="0"/>
                <a:cs typeface="Arial" panose="020B0604020202020204" pitchFamily="34" charset="0"/>
              </a:rPr>
              <a:t>Federal bill makes support to journalists under this law subject to conditions – Sindh bill does not.</a:t>
            </a:r>
            <a:r>
              <a:rPr lang="en-US" sz="1800" dirty="0">
                <a:latin typeface="Arial" panose="020B0604020202020204" pitchFamily="34" charset="0"/>
                <a:cs typeface="Arial" panose="020B0604020202020204" pitchFamily="34" charset="0"/>
              </a:rPr>
              <a:t/>
            </a:r>
            <a:br>
              <a:rPr lang="en-US" sz="1800" dirty="0">
                <a:latin typeface="Arial" panose="020B0604020202020204" pitchFamily="34" charset="0"/>
                <a:cs typeface="Arial" panose="020B0604020202020204" pitchFamily="34" charset="0"/>
              </a:rPr>
            </a:br>
            <a:r>
              <a:rPr lang="en-US" sz="1800" dirty="0" smtClean="0">
                <a:latin typeface="Arial" panose="020B0604020202020204" pitchFamily="34" charset="0"/>
                <a:cs typeface="Arial" panose="020B0604020202020204" pitchFamily="34" charset="0"/>
              </a:rPr>
              <a:t/>
            </a:r>
            <a:br>
              <a:rPr lang="en-US" sz="1800" dirty="0" smtClean="0">
                <a:latin typeface="Arial" panose="020B0604020202020204" pitchFamily="34" charset="0"/>
                <a:cs typeface="Arial" panose="020B0604020202020204" pitchFamily="34" charset="0"/>
              </a:rPr>
            </a:br>
            <a:r>
              <a:rPr lang="en-US" sz="1800" b="1" u="sng" dirty="0" smtClean="0">
                <a:latin typeface="Arial" panose="020B0604020202020204" pitchFamily="34" charset="0"/>
                <a:cs typeface="Arial" panose="020B0604020202020204" pitchFamily="34" charset="0"/>
              </a:rPr>
              <a:t>Section</a:t>
            </a:r>
            <a:r>
              <a:rPr lang="en-US" sz="1800" b="1" u="sng" dirty="0">
                <a:latin typeface="Arial" panose="020B0604020202020204" pitchFamily="34" charset="0"/>
                <a:cs typeface="Arial" panose="020B0604020202020204" pitchFamily="34" charset="0"/>
              </a:rPr>
              <a:t>:</a:t>
            </a:r>
            <a:r>
              <a:rPr lang="en-US" sz="1800" u="sng" dirty="0">
                <a:latin typeface="Arial" panose="020B0604020202020204" pitchFamily="34" charset="0"/>
                <a:cs typeface="Arial" panose="020B0604020202020204" pitchFamily="34" charset="0"/>
              </a:rPr>
              <a:t> </a:t>
            </a:r>
            <a:r>
              <a:rPr lang="en-US" sz="1800" b="1" u="sng" dirty="0">
                <a:latin typeface="Arial" panose="020B0604020202020204" pitchFamily="34" charset="0"/>
                <a:cs typeface="Arial" panose="020B0604020202020204" pitchFamily="34" charset="0"/>
              </a:rPr>
              <a:t>PROTECTION FROM ABUSIVE, VIOLENT AND INTOLERANT </a:t>
            </a:r>
            <a:r>
              <a:rPr lang="en-US" sz="1800" b="1" u="sng" dirty="0" smtClean="0">
                <a:latin typeface="Arial" panose="020B0604020202020204" pitchFamily="34" charset="0"/>
                <a:cs typeface="Arial" panose="020B0604020202020204" pitchFamily="34" charset="0"/>
              </a:rPr>
              <a:t>BEHAVIOR</a:t>
            </a:r>
            <a:r>
              <a:rPr lang="en-US" sz="1800" b="1" dirty="0" smtClean="0">
                <a:latin typeface="Arial" panose="020B0604020202020204" pitchFamily="34" charset="0"/>
                <a:cs typeface="Arial" panose="020B0604020202020204" pitchFamily="34" charset="0"/>
              </a:rPr>
              <a:t/>
            </a:r>
            <a:br>
              <a:rPr lang="en-US" sz="1800" b="1" dirty="0" smtClean="0">
                <a:latin typeface="Arial" panose="020B0604020202020204" pitchFamily="34" charset="0"/>
                <a:cs typeface="Arial" panose="020B0604020202020204" pitchFamily="34" charset="0"/>
              </a:rPr>
            </a:br>
            <a:r>
              <a:rPr lang="en-US" sz="1800" dirty="0">
                <a:latin typeface="Arial" panose="020B0604020202020204" pitchFamily="34" charset="0"/>
                <a:cs typeface="Arial" panose="020B0604020202020204" pitchFamily="34" charset="0"/>
              </a:rPr>
              <a:t/>
            </a:r>
            <a:br>
              <a:rPr lang="en-US" sz="1800" dirty="0">
                <a:latin typeface="Arial" panose="020B0604020202020204" pitchFamily="34" charset="0"/>
                <a:cs typeface="Arial" panose="020B0604020202020204" pitchFamily="34" charset="0"/>
              </a:rPr>
            </a:br>
            <a:r>
              <a:rPr lang="en-US" sz="1800" b="1" i="1" dirty="0">
                <a:latin typeface="Arial" panose="020B0604020202020204" pitchFamily="34" charset="0"/>
                <a:cs typeface="Arial" panose="020B0604020202020204" pitchFamily="34" charset="0"/>
              </a:rPr>
              <a:t>Federal Protection of Journalists and Media Professionals Act, 2021 (draft): </a:t>
            </a:r>
            <a:r>
              <a:rPr lang="en-US" sz="1800" dirty="0">
                <a:latin typeface="Arial" panose="020B0604020202020204" pitchFamily="34" charset="0"/>
                <a:cs typeface="Arial" panose="020B0604020202020204" pitchFamily="34" charset="0"/>
              </a:rPr>
              <a:t/>
            </a:r>
            <a:br>
              <a:rPr lang="en-US" sz="1800" dirty="0">
                <a:latin typeface="Arial" panose="020B0604020202020204" pitchFamily="34" charset="0"/>
                <a:cs typeface="Arial" panose="020B0604020202020204" pitchFamily="34" charset="0"/>
              </a:rPr>
            </a:br>
            <a:r>
              <a:rPr lang="en-US" sz="1800" dirty="0">
                <a:latin typeface="Arial" panose="020B0604020202020204" pitchFamily="34" charset="0"/>
                <a:cs typeface="Arial" panose="020B0604020202020204" pitchFamily="34" charset="0"/>
              </a:rPr>
              <a:t>-Promise of protection against abuse by any private or official person or institution</a:t>
            </a:r>
            <a:br>
              <a:rPr lang="en-US" sz="1800" dirty="0">
                <a:latin typeface="Arial" panose="020B0604020202020204" pitchFamily="34" charset="0"/>
                <a:cs typeface="Arial" panose="020B0604020202020204" pitchFamily="34" charset="0"/>
              </a:rPr>
            </a:br>
            <a:r>
              <a:rPr lang="en-US" sz="1800" dirty="0">
                <a:latin typeface="Arial" panose="020B0604020202020204" pitchFamily="34" charset="0"/>
                <a:cs typeface="Arial" panose="020B0604020202020204" pitchFamily="34" charset="0"/>
              </a:rPr>
              <a:t>-Promise to entertain complaints by Commission within 14 days</a:t>
            </a:r>
            <a:br>
              <a:rPr lang="en-US" sz="1800" dirty="0">
                <a:latin typeface="Arial" panose="020B0604020202020204" pitchFamily="34" charset="0"/>
                <a:cs typeface="Arial" panose="020B0604020202020204" pitchFamily="34" charset="0"/>
              </a:rPr>
            </a:br>
            <a:r>
              <a:rPr lang="en-US" sz="1800" dirty="0">
                <a:latin typeface="Arial" panose="020B0604020202020204" pitchFamily="34" charset="0"/>
                <a:cs typeface="Arial" panose="020B0604020202020204" pitchFamily="34" charset="0"/>
              </a:rPr>
              <a:t>-Promise to complete investigations within 14 days and take protection measures</a:t>
            </a:r>
            <a:br>
              <a:rPr lang="en-US" sz="1800" dirty="0">
                <a:latin typeface="Arial" panose="020B0604020202020204" pitchFamily="34" charset="0"/>
                <a:cs typeface="Arial" panose="020B0604020202020204" pitchFamily="34" charset="0"/>
              </a:rPr>
            </a:br>
            <a:r>
              <a:rPr lang="en-US" sz="1800" dirty="0">
                <a:latin typeface="Arial" panose="020B0604020202020204" pitchFamily="34" charset="0"/>
                <a:cs typeface="Arial" panose="020B0604020202020204" pitchFamily="34" charset="0"/>
              </a:rPr>
              <a:t> </a:t>
            </a:r>
            <a:br>
              <a:rPr lang="en-US" sz="1800" dirty="0">
                <a:latin typeface="Arial" panose="020B0604020202020204" pitchFamily="34" charset="0"/>
                <a:cs typeface="Arial" panose="020B0604020202020204" pitchFamily="34" charset="0"/>
              </a:rPr>
            </a:br>
            <a:r>
              <a:rPr lang="en-US" sz="1800" b="1" i="1" dirty="0">
                <a:latin typeface="Arial" panose="020B0604020202020204" pitchFamily="34" charset="0"/>
                <a:cs typeface="Arial" panose="020B0604020202020204" pitchFamily="34" charset="0"/>
              </a:rPr>
              <a:t>Sindh Protection of Journalists and Other Media Practitioners Act, 2021 (passed): </a:t>
            </a:r>
            <a:r>
              <a:rPr lang="en-US" sz="1800" dirty="0">
                <a:latin typeface="Arial" panose="020B0604020202020204" pitchFamily="34" charset="0"/>
                <a:cs typeface="Arial" panose="020B0604020202020204" pitchFamily="34" charset="0"/>
              </a:rPr>
              <a:t/>
            </a:r>
            <a:br>
              <a:rPr lang="en-US" sz="1800" dirty="0">
                <a:latin typeface="Arial" panose="020B0604020202020204" pitchFamily="34" charset="0"/>
                <a:cs typeface="Arial" panose="020B0604020202020204" pitchFamily="34" charset="0"/>
              </a:rPr>
            </a:br>
            <a:r>
              <a:rPr lang="en-US" sz="1800" dirty="0">
                <a:latin typeface="Arial" panose="020B0604020202020204" pitchFamily="34" charset="0"/>
                <a:cs typeface="Arial" panose="020B0604020202020204" pitchFamily="34" charset="0"/>
              </a:rPr>
              <a:t>Same as federal. In addition t to it, Sindh Act allow commission powers to summon any official accused in complaint.</a:t>
            </a:r>
            <a:br>
              <a:rPr lang="en-US" sz="1800" dirty="0">
                <a:latin typeface="Arial" panose="020B0604020202020204" pitchFamily="34" charset="0"/>
                <a:cs typeface="Arial" panose="020B0604020202020204" pitchFamily="34" charset="0"/>
              </a:rPr>
            </a:br>
            <a:r>
              <a:rPr lang="en-US" sz="1800" dirty="0">
                <a:latin typeface="Arial" panose="020B0604020202020204" pitchFamily="34" charset="0"/>
                <a:cs typeface="Arial" panose="020B0604020202020204" pitchFamily="34" charset="0"/>
              </a:rPr>
              <a:t> </a:t>
            </a:r>
            <a:br>
              <a:rPr lang="en-US" sz="1800" dirty="0">
                <a:latin typeface="Arial" panose="020B0604020202020204" pitchFamily="34" charset="0"/>
                <a:cs typeface="Arial" panose="020B0604020202020204" pitchFamily="34" charset="0"/>
              </a:rPr>
            </a:br>
            <a:endParaRPr lang="en-US"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355074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92778"/>
            <a:ext cx="10515600" cy="4781006"/>
          </a:xfrm>
        </p:spPr>
        <p:txBody>
          <a:bodyPr>
            <a:normAutofit fontScale="90000"/>
          </a:bodyPr>
          <a:lstStyle/>
          <a:p>
            <a:r>
              <a:rPr lang="en-US" sz="2800" b="1" u="sng" dirty="0">
                <a:latin typeface="Arial" panose="020B0604020202020204" pitchFamily="34" charset="0"/>
                <a:cs typeface="Arial" panose="020B0604020202020204" pitchFamily="34" charset="0"/>
              </a:rPr>
              <a:t>Section:</a:t>
            </a:r>
            <a:r>
              <a:rPr lang="en-US" sz="2800" u="sng" dirty="0">
                <a:latin typeface="Arial" panose="020B0604020202020204" pitchFamily="34" charset="0"/>
                <a:cs typeface="Arial" panose="020B0604020202020204" pitchFamily="34" charset="0"/>
              </a:rPr>
              <a:t> </a:t>
            </a:r>
            <a:r>
              <a:rPr lang="en-US" sz="2800" b="1" u="sng" dirty="0">
                <a:latin typeface="Arial" panose="020B0604020202020204" pitchFamily="34" charset="0"/>
                <a:cs typeface="Arial" panose="020B0604020202020204" pitchFamily="34" charset="0"/>
              </a:rPr>
              <a:t>PROTECTION AGAINST </a:t>
            </a:r>
            <a:r>
              <a:rPr lang="en-US" sz="2800" b="1" u="sng" dirty="0" smtClean="0">
                <a:latin typeface="Arial" panose="020B0604020202020204" pitchFamily="34" charset="0"/>
                <a:cs typeface="Arial" panose="020B0604020202020204" pitchFamily="34" charset="0"/>
              </a:rPr>
              <a:t>HARASSMENT</a:t>
            </a:r>
            <a:br>
              <a:rPr lang="en-US" sz="2800" b="1" u="sng" dirty="0" smtClean="0">
                <a:latin typeface="Arial" panose="020B0604020202020204" pitchFamily="34" charset="0"/>
                <a:cs typeface="Arial" panose="020B0604020202020204" pitchFamily="34" charset="0"/>
              </a:rPr>
            </a:br>
            <a:r>
              <a:rPr lang="en-US" sz="2800" dirty="0">
                <a:latin typeface="Arial" panose="020B0604020202020204" pitchFamily="34" charset="0"/>
                <a:cs typeface="Arial" panose="020B0604020202020204" pitchFamily="34" charset="0"/>
              </a:rPr>
              <a:t/>
            </a:r>
            <a:br>
              <a:rPr lang="en-US" sz="2800" dirty="0">
                <a:latin typeface="Arial" panose="020B0604020202020204" pitchFamily="34" charset="0"/>
                <a:cs typeface="Arial" panose="020B0604020202020204" pitchFamily="34" charset="0"/>
              </a:rPr>
            </a:br>
            <a:r>
              <a:rPr lang="en-US" sz="2800" b="1" i="1" dirty="0">
                <a:latin typeface="Arial" panose="020B0604020202020204" pitchFamily="34" charset="0"/>
                <a:cs typeface="Arial" panose="020B0604020202020204" pitchFamily="34" charset="0"/>
              </a:rPr>
              <a:t>Federal Protection of Journalists and Media Professionals Act, 2021 (draft): </a:t>
            </a:r>
            <a:r>
              <a:rPr lang="en-US" sz="2800" dirty="0">
                <a:latin typeface="Arial" panose="020B0604020202020204" pitchFamily="34" charset="0"/>
                <a:cs typeface="Arial" panose="020B0604020202020204" pitchFamily="34" charset="0"/>
              </a:rPr>
              <a:t/>
            </a:r>
            <a:br>
              <a:rPr lang="en-US" sz="2800" dirty="0">
                <a:latin typeface="Arial" panose="020B0604020202020204" pitchFamily="34" charset="0"/>
                <a:cs typeface="Arial" panose="020B0604020202020204" pitchFamily="34" charset="0"/>
              </a:rPr>
            </a:br>
            <a:r>
              <a:rPr lang="en-US" sz="2800" i="1" dirty="0">
                <a:latin typeface="Arial" panose="020B0604020202020204" pitchFamily="34" charset="0"/>
                <a:cs typeface="Arial" panose="020B0604020202020204" pitchFamily="34" charset="0"/>
              </a:rPr>
              <a:t>-</a:t>
            </a:r>
            <a:r>
              <a:rPr lang="en-US" sz="2800" dirty="0">
                <a:latin typeface="Arial" panose="020B0604020202020204" pitchFamily="34" charset="0"/>
                <a:cs typeface="Arial" panose="020B0604020202020204" pitchFamily="34" charset="0"/>
              </a:rPr>
              <a:t> Promise to protect every journalist and media professional against harassment</a:t>
            </a:r>
            <a:br>
              <a:rPr lang="en-US" sz="2800" dirty="0">
                <a:latin typeface="Arial" panose="020B0604020202020204" pitchFamily="34" charset="0"/>
                <a:cs typeface="Arial" panose="020B0604020202020204" pitchFamily="34" charset="0"/>
              </a:rPr>
            </a:br>
            <a:r>
              <a:rPr lang="en-US" sz="2800" dirty="0">
                <a:latin typeface="Arial" panose="020B0604020202020204" pitchFamily="34" charset="0"/>
                <a:cs typeface="Arial" panose="020B0604020202020204" pitchFamily="34" charset="0"/>
              </a:rPr>
              <a:t>-Promise to entertain complaints within 14 days of an incidence</a:t>
            </a:r>
            <a:br>
              <a:rPr lang="en-US" sz="2800" dirty="0">
                <a:latin typeface="Arial" panose="020B0604020202020204" pitchFamily="34" charset="0"/>
                <a:cs typeface="Arial" panose="020B0604020202020204" pitchFamily="34" charset="0"/>
              </a:rPr>
            </a:br>
            <a:r>
              <a:rPr lang="en-US" sz="2800" dirty="0">
                <a:latin typeface="Arial" panose="020B0604020202020204" pitchFamily="34" charset="0"/>
                <a:cs typeface="Arial" panose="020B0604020202020204" pitchFamily="34" charset="0"/>
              </a:rPr>
              <a:t> </a:t>
            </a:r>
            <a:br>
              <a:rPr lang="en-US" sz="2800" dirty="0">
                <a:latin typeface="Arial" panose="020B0604020202020204" pitchFamily="34" charset="0"/>
                <a:cs typeface="Arial" panose="020B0604020202020204" pitchFamily="34" charset="0"/>
              </a:rPr>
            </a:br>
            <a:r>
              <a:rPr lang="en-US" sz="2800" b="1" i="1" dirty="0">
                <a:latin typeface="Arial" panose="020B0604020202020204" pitchFamily="34" charset="0"/>
                <a:cs typeface="Arial" panose="020B0604020202020204" pitchFamily="34" charset="0"/>
              </a:rPr>
              <a:t>Sindh Protection of Journalists and Other Media Practitioners Act, 2021 (passed): </a:t>
            </a:r>
            <a:r>
              <a:rPr lang="en-US" sz="2800" dirty="0">
                <a:latin typeface="Arial" panose="020B0604020202020204" pitchFamily="34" charset="0"/>
                <a:cs typeface="Arial" panose="020B0604020202020204" pitchFamily="34" charset="0"/>
              </a:rPr>
              <a:t>Same as Federal Act</a:t>
            </a:r>
            <a:r>
              <a:rPr lang="en-US" sz="2800" dirty="0" smtClean="0">
                <a:latin typeface="Arial" panose="020B0604020202020204" pitchFamily="34" charset="0"/>
                <a:cs typeface="Arial" panose="020B0604020202020204" pitchFamily="34" charset="0"/>
              </a:rPr>
              <a:t>.</a:t>
            </a:r>
            <a:br>
              <a:rPr lang="en-US" sz="2800" dirty="0" smtClean="0">
                <a:latin typeface="Arial" panose="020B0604020202020204" pitchFamily="34" charset="0"/>
                <a:cs typeface="Arial" panose="020B0604020202020204" pitchFamily="34" charset="0"/>
              </a:rPr>
            </a:br>
            <a:r>
              <a:rPr lang="en-US" sz="2800" dirty="0">
                <a:latin typeface="Arial" panose="020B0604020202020204" pitchFamily="34" charset="0"/>
                <a:cs typeface="Arial" panose="020B0604020202020204" pitchFamily="34" charset="0"/>
              </a:rPr>
              <a:t/>
            </a:r>
            <a:br>
              <a:rPr lang="en-US" sz="2800" dirty="0">
                <a:latin typeface="Arial" panose="020B0604020202020204" pitchFamily="34" charset="0"/>
                <a:cs typeface="Arial" panose="020B0604020202020204" pitchFamily="34" charset="0"/>
              </a:rPr>
            </a:br>
            <a:r>
              <a:rPr lang="en-US" sz="2800" b="1" i="1" dirty="0">
                <a:solidFill>
                  <a:srgbClr val="FF0000"/>
                </a:solidFill>
                <a:latin typeface="Arial" panose="020B0604020202020204" pitchFamily="34" charset="0"/>
                <a:cs typeface="Arial" panose="020B0604020202020204" pitchFamily="34" charset="0"/>
              </a:rPr>
              <a:t>NOTES:</a:t>
            </a:r>
            <a:r>
              <a:rPr lang="en-US" sz="2800" dirty="0">
                <a:solidFill>
                  <a:srgbClr val="FF0000"/>
                </a:solidFill>
                <a:latin typeface="Arial" panose="020B0604020202020204" pitchFamily="34" charset="0"/>
                <a:cs typeface="Arial" panose="020B0604020202020204" pitchFamily="34" charset="0"/>
              </a:rPr>
              <a:t> </a:t>
            </a:r>
            <a:r>
              <a:rPr lang="en-US" sz="2800" i="1" dirty="0">
                <a:solidFill>
                  <a:srgbClr val="FF0000"/>
                </a:solidFill>
                <a:latin typeface="Arial" panose="020B0604020202020204" pitchFamily="34" charset="0"/>
                <a:cs typeface="Arial" panose="020B0604020202020204" pitchFamily="34" charset="0"/>
              </a:rPr>
              <a:t>No explicit guarantees of protection in online/ digital spaces</a:t>
            </a:r>
            <a:endParaRPr lang="en-US" sz="2800"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4006485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05394"/>
            <a:ext cx="10515600" cy="409303"/>
          </a:xfrm>
        </p:spPr>
        <p:txBody>
          <a:bodyPr>
            <a:normAutofit fontScale="90000"/>
          </a:bodyPr>
          <a:lstStyle/>
          <a:p>
            <a:pPr algn="ctr"/>
            <a:r>
              <a:rPr lang="en-US" sz="2200" b="1" dirty="0">
                <a:solidFill>
                  <a:srgbClr val="00B0F0"/>
                </a:solidFill>
                <a:latin typeface="Arial" panose="020B0604020202020204" pitchFamily="34" charset="0"/>
                <a:cs typeface="Arial" panose="020B0604020202020204" pitchFamily="34" charset="0"/>
              </a:rPr>
              <a:t>PART III– TRAINING AND INSURANCE – safety policies and protocols</a:t>
            </a:r>
            <a:r>
              <a:rPr lang="en-US" dirty="0"/>
              <a:t/>
            </a:r>
            <a:br>
              <a:rPr lang="en-US" dirty="0"/>
            </a:br>
            <a:endParaRPr lang="en-US" dirty="0"/>
          </a:p>
        </p:txBody>
      </p:sp>
      <p:sp>
        <p:nvSpPr>
          <p:cNvPr id="3" name="Content Placeholder 2"/>
          <p:cNvSpPr>
            <a:spLocks noGrp="1"/>
          </p:cNvSpPr>
          <p:nvPr>
            <p:ph idx="1"/>
          </p:nvPr>
        </p:nvSpPr>
        <p:spPr>
          <a:xfrm>
            <a:off x="838200" y="1045028"/>
            <a:ext cx="10515600" cy="5451565"/>
          </a:xfrm>
        </p:spPr>
        <p:txBody>
          <a:bodyPr>
            <a:normAutofit lnSpcReduction="10000"/>
          </a:bodyPr>
          <a:lstStyle/>
          <a:p>
            <a:pPr marL="0" indent="0">
              <a:buNone/>
            </a:pPr>
            <a:r>
              <a:rPr lang="en-US" sz="1800" b="1" u="sng" dirty="0">
                <a:latin typeface="Arial" panose="020B0604020202020204" pitchFamily="34" charset="0"/>
                <a:cs typeface="Arial" panose="020B0604020202020204" pitchFamily="34" charset="0"/>
              </a:rPr>
              <a:t>Section:</a:t>
            </a:r>
            <a:r>
              <a:rPr lang="en-US" sz="1800" u="sng" dirty="0">
                <a:latin typeface="Arial" panose="020B0604020202020204" pitchFamily="34" charset="0"/>
                <a:cs typeface="Arial" panose="020B0604020202020204" pitchFamily="34" charset="0"/>
              </a:rPr>
              <a:t> </a:t>
            </a:r>
            <a:r>
              <a:rPr lang="en-US" sz="1800" b="1" u="sng" dirty="0">
                <a:latin typeface="Arial" panose="020B0604020202020204" pitchFamily="34" charset="0"/>
                <a:cs typeface="Arial" panose="020B0604020202020204" pitchFamily="34" charset="0"/>
              </a:rPr>
              <a:t>“JOURNALISTS WELFARE SCHEME” (SAFETY AND INSURANCE</a:t>
            </a:r>
            <a:r>
              <a:rPr lang="en-US" sz="1800" b="1" u="sng" dirty="0" smtClean="0">
                <a:latin typeface="Arial" panose="020B0604020202020204" pitchFamily="34" charset="0"/>
                <a:cs typeface="Arial" panose="020B0604020202020204" pitchFamily="34" charset="0"/>
              </a:rPr>
              <a:t>)</a:t>
            </a:r>
          </a:p>
          <a:p>
            <a:pPr marL="0" indent="0">
              <a:buNone/>
            </a:pPr>
            <a:endParaRPr lang="en-US" sz="1800" u="sng" dirty="0">
              <a:latin typeface="Arial" panose="020B0604020202020204" pitchFamily="34" charset="0"/>
              <a:cs typeface="Arial" panose="020B0604020202020204" pitchFamily="34" charset="0"/>
            </a:endParaRPr>
          </a:p>
          <a:p>
            <a:pPr marL="0" indent="0">
              <a:buNone/>
            </a:pPr>
            <a:r>
              <a:rPr lang="en-US" sz="1800" b="1" i="1" dirty="0">
                <a:latin typeface="Arial" panose="020B0604020202020204" pitchFamily="34" charset="0"/>
                <a:cs typeface="Arial" panose="020B0604020202020204" pitchFamily="34" charset="0"/>
              </a:rPr>
              <a:t>Federal Protection of Journalists and Media Professionals Act, 2021 (draft): </a:t>
            </a:r>
            <a:endParaRPr lang="en-US" sz="1800" dirty="0">
              <a:latin typeface="Arial" panose="020B0604020202020204" pitchFamily="34" charset="0"/>
              <a:cs typeface="Arial" panose="020B0604020202020204" pitchFamily="34" charset="0"/>
            </a:endParaRPr>
          </a:p>
          <a:p>
            <a:pPr marL="0" indent="0">
              <a:buNone/>
            </a:pPr>
            <a:r>
              <a:rPr lang="en-US" sz="1800" dirty="0">
                <a:latin typeface="Arial" panose="020B0604020202020204" pitchFamily="34" charset="0"/>
                <a:cs typeface="Arial" panose="020B0604020202020204" pitchFamily="34" charset="0"/>
              </a:rPr>
              <a:t>-Insurance to be responsibility of media owner</a:t>
            </a:r>
          </a:p>
          <a:p>
            <a:pPr marL="0" indent="0">
              <a:buNone/>
            </a:pPr>
            <a:r>
              <a:rPr lang="en-US" sz="1800" dirty="0">
                <a:latin typeface="Arial" panose="020B0604020202020204" pitchFamily="34" charset="0"/>
                <a:cs typeface="Arial" panose="020B0604020202020204" pitchFamily="34" charset="0"/>
              </a:rPr>
              <a:t>-Each media house to have written safety policies</a:t>
            </a:r>
          </a:p>
          <a:p>
            <a:pPr marL="0" indent="0">
              <a:buNone/>
            </a:pPr>
            <a:r>
              <a:rPr lang="en-US" sz="1800" dirty="0">
                <a:latin typeface="Arial" panose="020B0604020202020204" pitchFamily="34" charset="0"/>
                <a:cs typeface="Arial" panose="020B0604020202020204" pitchFamily="34" charset="0"/>
              </a:rPr>
              <a:t>-Each media house to have written safety </a:t>
            </a:r>
            <a:r>
              <a:rPr lang="en-US" sz="1800" dirty="0" smtClean="0">
                <a:latin typeface="Arial" panose="020B0604020202020204" pitchFamily="34" charset="0"/>
                <a:cs typeface="Arial" panose="020B0604020202020204" pitchFamily="34" charset="0"/>
              </a:rPr>
              <a:t>protocols</a:t>
            </a:r>
          </a:p>
          <a:p>
            <a:pPr marL="0" indent="0">
              <a:buNone/>
            </a:pPr>
            <a:endParaRPr lang="en-US" sz="1800" dirty="0">
              <a:latin typeface="Arial" panose="020B0604020202020204" pitchFamily="34" charset="0"/>
              <a:cs typeface="Arial" panose="020B0604020202020204" pitchFamily="34" charset="0"/>
            </a:endParaRPr>
          </a:p>
          <a:p>
            <a:pPr marL="0" indent="0">
              <a:buNone/>
            </a:pPr>
            <a:r>
              <a:rPr lang="en-US" sz="1800" b="1" i="1" dirty="0">
                <a:latin typeface="Arial" panose="020B0604020202020204" pitchFamily="34" charset="0"/>
                <a:cs typeface="Arial" panose="020B0604020202020204" pitchFamily="34" charset="0"/>
              </a:rPr>
              <a:t>Sindh Protection of Journalists and Other Media Practitioners Act, 2021 (passed): </a:t>
            </a:r>
            <a:r>
              <a:rPr lang="en-US" sz="1800" dirty="0">
                <a:latin typeface="Arial" panose="020B0604020202020204" pitchFamily="34" charset="0"/>
                <a:cs typeface="Arial" panose="020B0604020202020204" pitchFamily="34" charset="0"/>
              </a:rPr>
              <a:t>Same as Federal Act – except mention of industry associations</a:t>
            </a:r>
          </a:p>
          <a:p>
            <a:pPr marL="0" indent="0">
              <a:buNone/>
            </a:pPr>
            <a:r>
              <a:rPr lang="en-US" sz="1800" dirty="0">
                <a:latin typeface="Arial" panose="020B0604020202020204" pitchFamily="34" charset="0"/>
                <a:cs typeface="Arial" panose="020B0604020202020204" pitchFamily="34" charset="0"/>
              </a:rPr>
              <a:t>-Sindh wants different written safety policies an d protocols for different categories of journalists and media professionals </a:t>
            </a:r>
          </a:p>
          <a:p>
            <a:pPr marL="0" indent="0">
              <a:buNone/>
            </a:pPr>
            <a:r>
              <a:rPr lang="en-US" sz="1800" dirty="0">
                <a:latin typeface="Arial" panose="020B0604020202020204" pitchFamily="34" charset="0"/>
                <a:cs typeface="Arial" panose="020B0604020202020204" pitchFamily="34" charset="0"/>
              </a:rPr>
              <a:t>-Sindh wants life assurance for journalists and media professionals</a:t>
            </a:r>
          </a:p>
          <a:p>
            <a:pPr marL="0" indent="0">
              <a:buNone/>
            </a:pPr>
            <a:r>
              <a:rPr lang="en-US" sz="1800" dirty="0">
                <a:latin typeface="Arial" panose="020B0604020202020204" pitchFamily="34" charset="0"/>
                <a:cs typeface="Arial" panose="020B0604020202020204" pitchFamily="34" charset="0"/>
              </a:rPr>
              <a:t>(The Sindh bill proposes the government lead on ensuring media houses have a centralized safety policy while the federal bill leaves it to media houses to develop their own. The federal bill makes safety policies and protocols mandatory while the Sindh bill does not specifically make it mandatory. The federal bill does not mention media associations (APNS, PBA, CPNE). Ideally industry approvals should make the policies institutional and sustainable. The Sindh bill does not mandate trainings while the federal bill does so)</a:t>
            </a:r>
          </a:p>
          <a:p>
            <a:endParaRPr lang="en-US"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943262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05394"/>
            <a:ext cx="10515600" cy="862149"/>
          </a:xfrm>
        </p:spPr>
        <p:txBody>
          <a:bodyPr>
            <a:normAutofit fontScale="90000"/>
          </a:bodyPr>
          <a:lstStyle/>
          <a:p>
            <a:r>
              <a:rPr lang="en-US" sz="3200" b="1" dirty="0">
                <a:latin typeface="Arial" panose="020B0604020202020204" pitchFamily="34" charset="0"/>
                <a:cs typeface="Arial" panose="020B0604020202020204" pitchFamily="34" charset="0"/>
              </a:rPr>
              <a:t>CONTENTS:</a:t>
            </a:r>
            <a:r>
              <a:rPr lang="en-US" sz="3200" dirty="0">
                <a:latin typeface="Arial" panose="020B0604020202020204" pitchFamily="34" charset="0"/>
                <a:cs typeface="Arial" panose="020B0604020202020204" pitchFamily="34" charset="0"/>
              </a:rPr>
              <a:t/>
            </a:r>
            <a:br>
              <a:rPr lang="en-US" sz="3200" dirty="0">
                <a:latin typeface="Arial" panose="020B0604020202020204" pitchFamily="34" charset="0"/>
                <a:cs typeface="Arial" panose="020B0604020202020204" pitchFamily="34" charset="0"/>
              </a:rPr>
            </a:br>
            <a:endParaRPr lang="en-US"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838200" y="1489166"/>
            <a:ext cx="10515600" cy="4990012"/>
          </a:xfrm>
        </p:spPr>
        <p:txBody>
          <a:bodyPr>
            <a:normAutofit/>
          </a:bodyPr>
          <a:lstStyle/>
          <a:p>
            <a:pPr marL="0" indent="0">
              <a:buNone/>
            </a:pPr>
            <a:r>
              <a:rPr lang="en-US" sz="1900" b="1" dirty="0" smtClean="0">
                <a:latin typeface="Arial" panose="020B0604020202020204" pitchFamily="34" charset="0"/>
                <a:cs typeface="Arial" panose="020B0604020202020204" pitchFamily="34" charset="0"/>
              </a:rPr>
              <a:t>1: ACRONYMS </a:t>
            </a:r>
            <a:r>
              <a:rPr lang="en-US" sz="1900" b="1" dirty="0">
                <a:latin typeface="Arial" panose="020B0604020202020204" pitchFamily="34" charset="0"/>
                <a:cs typeface="Arial" panose="020B0604020202020204" pitchFamily="34" charset="0"/>
              </a:rPr>
              <a:t>AND ABBREVIATIONS</a:t>
            </a:r>
            <a:endParaRPr lang="en-US" sz="1900" dirty="0">
              <a:latin typeface="Arial" panose="020B0604020202020204" pitchFamily="34" charset="0"/>
              <a:cs typeface="Arial" panose="020B0604020202020204" pitchFamily="34" charset="0"/>
            </a:endParaRPr>
          </a:p>
          <a:p>
            <a:pPr marL="0" indent="0">
              <a:buNone/>
            </a:pPr>
            <a:r>
              <a:rPr lang="en-US" sz="1900" b="1" dirty="0" smtClean="0">
                <a:latin typeface="Arial" panose="020B0604020202020204" pitchFamily="34" charset="0"/>
                <a:cs typeface="Arial" panose="020B0604020202020204" pitchFamily="34" charset="0"/>
              </a:rPr>
              <a:t>2: INTRODUCTION </a:t>
            </a:r>
            <a:endParaRPr lang="en-US" sz="1900" dirty="0">
              <a:latin typeface="Arial" panose="020B0604020202020204" pitchFamily="34" charset="0"/>
              <a:cs typeface="Arial" panose="020B0604020202020204" pitchFamily="34" charset="0"/>
            </a:endParaRPr>
          </a:p>
          <a:p>
            <a:pPr marL="0" indent="0">
              <a:buNone/>
            </a:pPr>
            <a:r>
              <a:rPr lang="en-US" sz="1900" b="1" dirty="0" smtClean="0">
                <a:latin typeface="Arial" panose="020B0604020202020204" pitchFamily="34" charset="0"/>
                <a:cs typeface="Arial" panose="020B0604020202020204" pitchFamily="34" charset="0"/>
              </a:rPr>
              <a:t>3: SUMMARY</a:t>
            </a:r>
            <a:endParaRPr lang="en-US" sz="1900" dirty="0">
              <a:latin typeface="Arial" panose="020B0604020202020204" pitchFamily="34" charset="0"/>
              <a:cs typeface="Arial" panose="020B0604020202020204" pitchFamily="34" charset="0"/>
            </a:endParaRPr>
          </a:p>
          <a:p>
            <a:pPr marL="0" indent="0">
              <a:buNone/>
            </a:pPr>
            <a:r>
              <a:rPr lang="en-US" sz="1900" b="1" u="sng" dirty="0" smtClean="0">
                <a:latin typeface="Arial" panose="020B0604020202020204" pitchFamily="34" charset="0"/>
                <a:cs typeface="Arial" panose="020B0604020202020204" pitchFamily="34" charset="0"/>
              </a:rPr>
              <a:t>4: COMPARITIVE ANALYSIS</a:t>
            </a:r>
            <a:r>
              <a:rPr lang="en-US" sz="1900" dirty="0" smtClean="0">
                <a:latin typeface="Arial" panose="020B0604020202020204" pitchFamily="34" charset="0"/>
                <a:cs typeface="Arial" panose="020B0604020202020204" pitchFamily="34" charset="0"/>
              </a:rPr>
              <a:t>: </a:t>
            </a:r>
            <a:r>
              <a:rPr lang="en-US" sz="1900" b="1" u="sng" dirty="0" smtClean="0">
                <a:latin typeface="Arial" panose="020B0604020202020204" pitchFamily="34" charset="0"/>
                <a:cs typeface="Arial" panose="020B0604020202020204" pitchFamily="34" charset="0"/>
              </a:rPr>
              <a:t>PART </a:t>
            </a:r>
            <a:r>
              <a:rPr lang="en-US" sz="1900" b="1" u="sng" dirty="0">
                <a:latin typeface="Arial" panose="020B0604020202020204" pitchFamily="34" charset="0"/>
                <a:cs typeface="Arial" panose="020B0604020202020204" pitchFamily="34" charset="0"/>
              </a:rPr>
              <a:t>I – PRELIMINARY – includes titles, definitions etc.</a:t>
            </a:r>
            <a:endParaRPr lang="en-US" sz="1900" u="sng" dirty="0">
              <a:latin typeface="Arial" panose="020B0604020202020204" pitchFamily="34" charset="0"/>
              <a:cs typeface="Arial" panose="020B0604020202020204" pitchFamily="34" charset="0"/>
            </a:endParaRPr>
          </a:p>
          <a:p>
            <a:r>
              <a:rPr lang="en-US" sz="1900" b="1" dirty="0">
                <a:latin typeface="Arial" panose="020B0604020202020204" pitchFamily="34" charset="0"/>
                <a:cs typeface="Arial" panose="020B0604020202020204" pitchFamily="34" charset="0"/>
              </a:rPr>
              <a:t>PURPOSE</a:t>
            </a:r>
            <a:endParaRPr lang="en-US" sz="1900" dirty="0">
              <a:latin typeface="Arial" panose="020B0604020202020204" pitchFamily="34" charset="0"/>
              <a:cs typeface="Arial" panose="020B0604020202020204" pitchFamily="34" charset="0"/>
            </a:endParaRPr>
          </a:p>
          <a:p>
            <a:r>
              <a:rPr lang="en-US" sz="1900" b="1" dirty="0">
                <a:latin typeface="Arial" panose="020B0604020202020204" pitchFamily="34" charset="0"/>
                <a:cs typeface="Arial" panose="020B0604020202020204" pitchFamily="34" charset="0"/>
              </a:rPr>
              <a:t>LEGITIMACY</a:t>
            </a:r>
            <a:endParaRPr lang="en-US" sz="1900" dirty="0">
              <a:latin typeface="Arial" panose="020B0604020202020204" pitchFamily="34" charset="0"/>
              <a:cs typeface="Arial" panose="020B0604020202020204" pitchFamily="34" charset="0"/>
            </a:endParaRPr>
          </a:p>
          <a:p>
            <a:r>
              <a:rPr lang="en-US" sz="1900" b="1" dirty="0">
                <a:latin typeface="Arial" panose="020B0604020202020204" pitchFamily="34" charset="0"/>
                <a:cs typeface="Arial" panose="020B0604020202020204" pitchFamily="34" charset="0"/>
              </a:rPr>
              <a:t>TITLE</a:t>
            </a:r>
            <a:endParaRPr lang="en-US" sz="1900" dirty="0">
              <a:latin typeface="Arial" panose="020B0604020202020204" pitchFamily="34" charset="0"/>
              <a:cs typeface="Arial" panose="020B0604020202020204" pitchFamily="34" charset="0"/>
            </a:endParaRPr>
          </a:p>
          <a:p>
            <a:r>
              <a:rPr lang="en-US" sz="1900" b="1" dirty="0">
                <a:latin typeface="Arial" panose="020B0604020202020204" pitchFamily="34" charset="0"/>
                <a:cs typeface="Arial" panose="020B0604020202020204" pitchFamily="34" charset="0"/>
              </a:rPr>
              <a:t>JURISDICTION</a:t>
            </a:r>
            <a:endParaRPr lang="en-US" sz="1900" dirty="0">
              <a:latin typeface="Arial" panose="020B0604020202020204" pitchFamily="34" charset="0"/>
              <a:cs typeface="Arial" panose="020B0604020202020204" pitchFamily="34" charset="0"/>
            </a:endParaRPr>
          </a:p>
          <a:p>
            <a:r>
              <a:rPr lang="en-US" sz="1900" b="1" dirty="0">
                <a:latin typeface="Arial" panose="020B0604020202020204" pitchFamily="34" charset="0"/>
                <a:cs typeface="Arial" panose="020B0604020202020204" pitchFamily="34" charset="0"/>
              </a:rPr>
              <a:t>DEFINITION OF JOURNALIST</a:t>
            </a:r>
            <a:endParaRPr lang="en-US" sz="1900" dirty="0">
              <a:latin typeface="Arial" panose="020B0604020202020204" pitchFamily="34" charset="0"/>
              <a:cs typeface="Arial" panose="020B0604020202020204" pitchFamily="34" charset="0"/>
            </a:endParaRPr>
          </a:p>
          <a:p>
            <a:r>
              <a:rPr lang="en-US" sz="1900" b="1" dirty="0">
                <a:latin typeface="Arial" panose="020B0604020202020204" pitchFamily="34" charset="0"/>
                <a:cs typeface="Arial" panose="020B0604020202020204" pitchFamily="34" charset="0"/>
              </a:rPr>
              <a:t>DEFINITION OF MEDIA PROFESSIONAL</a:t>
            </a:r>
            <a:endParaRPr lang="en-US" sz="1900" dirty="0">
              <a:latin typeface="Arial" panose="020B0604020202020204" pitchFamily="34" charset="0"/>
              <a:cs typeface="Arial" panose="020B0604020202020204" pitchFamily="34" charset="0"/>
            </a:endParaRPr>
          </a:p>
          <a:p>
            <a:r>
              <a:rPr lang="en-US" sz="1900" b="1" dirty="0">
                <a:latin typeface="Arial" panose="020B0604020202020204" pitchFamily="34" charset="0"/>
                <a:cs typeface="Arial" panose="020B0604020202020204" pitchFamily="34" charset="0"/>
              </a:rPr>
              <a:t>DEFINITION OF EMPLOYER/MEDIA OWNER</a:t>
            </a:r>
            <a:endParaRPr lang="en-US" sz="1900" dirty="0">
              <a:latin typeface="Arial" panose="020B0604020202020204" pitchFamily="34" charset="0"/>
              <a:cs typeface="Arial" panose="020B0604020202020204" pitchFamily="34" charset="0"/>
            </a:endParaRPr>
          </a:p>
          <a:p>
            <a:r>
              <a:rPr lang="en-US" sz="1900" b="1" dirty="0">
                <a:latin typeface="Arial" panose="020B0604020202020204" pitchFamily="34" charset="0"/>
                <a:cs typeface="Arial" panose="020B0604020202020204" pitchFamily="34" charset="0"/>
              </a:rPr>
              <a:t>SEXUAL HARASSMENT </a:t>
            </a:r>
            <a:endParaRPr lang="en-US" sz="1900"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150376196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123406"/>
          </a:xfrm>
        </p:spPr>
        <p:txBody>
          <a:bodyPr>
            <a:normAutofit/>
          </a:bodyPr>
          <a:lstStyle/>
          <a:p>
            <a:pPr algn="ctr"/>
            <a:r>
              <a:rPr lang="en-US" sz="2800" b="1" dirty="0">
                <a:solidFill>
                  <a:srgbClr val="00B0F0"/>
                </a:solidFill>
                <a:latin typeface="Arial" panose="020B0604020202020204" pitchFamily="34" charset="0"/>
                <a:cs typeface="Arial" panose="020B0604020202020204" pitchFamily="34" charset="0"/>
              </a:rPr>
              <a:t>PART IV– INVESTIGATIONS AND REDRESS</a:t>
            </a:r>
            <a:endParaRPr lang="en-US" sz="2800" dirty="0">
              <a:solidFill>
                <a:srgbClr val="00B0F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838200" y="1027611"/>
            <a:ext cx="10515600" cy="5573486"/>
          </a:xfrm>
        </p:spPr>
        <p:txBody>
          <a:bodyPr>
            <a:normAutofit/>
          </a:bodyPr>
          <a:lstStyle/>
          <a:p>
            <a:pPr marL="0" indent="0">
              <a:buNone/>
            </a:pPr>
            <a:r>
              <a:rPr lang="en-US" sz="1800" b="1" u="sng" dirty="0">
                <a:latin typeface="Arial" panose="020B0604020202020204" pitchFamily="34" charset="0"/>
                <a:cs typeface="Arial" panose="020B0604020202020204" pitchFamily="34" charset="0"/>
              </a:rPr>
              <a:t>Section:</a:t>
            </a:r>
            <a:r>
              <a:rPr lang="en-US" sz="1800" u="sng" dirty="0">
                <a:latin typeface="Arial" panose="020B0604020202020204" pitchFamily="34" charset="0"/>
                <a:cs typeface="Arial" panose="020B0604020202020204" pitchFamily="34" charset="0"/>
              </a:rPr>
              <a:t> </a:t>
            </a:r>
            <a:r>
              <a:rPr lang="en-US" sz="1800" b="1" u="sng" dirty="0">
                <a:latin typeface="Arial" panose="020B0604020202020204" pitchFamily="34" charset="0"/>
                <a:cs typeface="Arial" panose="020B0604020202020204" pitchFamily="34" charset="0"/>
              </a:rPr>
              <a:t>OBLIGATION TO INVESTIGATE, PROSECUTE AND PENALIZE THREATS, COERCION, ACTS OF VIOLENCE AND ABUSE OF JOURNALISTS, AND MEDIA </a:t>
            </a:r>
            <a:r>
              <a:rPr lang="en-US" sz="1800" b="1" u="sng" dirty="0" smtClean="0">
                <a:latin typeface="Arial" panose="020B0604020202020204" pitchFamily="34" charset="0"/>
                <a:cs typeface="Arial" panose="020B0604020202020204" pitchFamily="34" charset="0"/>
              </a:rPr>
              <a:t>PROFESSIONALS</a:t>
            </a:r>
          </a:p>
          <a:p>
            <a:pPr marL="0" indent="0">
              <a:buNone/>
            </a:pPr>
            <a:endParaRPr lang="en-US" sz="1800" u="sng" dirty="0">
              <a:latin typeface="Arial" panose="020B0604020202020204" pitchFamily="34" charset="0"/>
              <a:cs typeface="Arial" panose="020B0604020202020204" pitchFamily="34" charset="0"/>
            </a:endParaRPr>
          </a:p>
          <a:p>
            <a:pPr marL="0" indent="0">
              <a:buNone/>
            </a:pPr>
            <a:r>
              <a:rPr lang="en-US" sz="1800" b="1" i="1" dirty="0">
                <a:latin typeface="Arial" panose="020B0604020202020204" pitchFamily="34" charset="0"/>
                <a:cs typeface="Arial" panose="020B0604020202020204" pitchFamily="34" charset="0"/>
              </a:rPr>
              <a:t>Federal Protection of Journalists and Media Professionals Act, 2021 (draft): </a:t>
            </a:r>
            <a:endParaRPr lang="en-US" sz="1800" dirty="0">
              <a:latin typeface="Arial" panose="020B0604020202020204" pitchFamily="34" charset="0"/>
              <a:cs typeface="Arial" panose="020B0604020202020204" pitchFamily="34" charset="0"/>
            </a:endParaRPr>
          </a:p>
          <a:p>
            <a:pPr marL="0" indent="0">
              <a:buNone/>
            </a:pPr>
            <a:r>
              <a:rPr lang="en-US" sz="1800" dirty="0">
                <a:latin typeface="Arial" panose="020B0604020202020204" pitchFamily="34" charset="0"/>
                <a:cs typeface="Arial" panose="020B0604020202020204" pitchFamily="34" charset="0"/>
              </a:rPr>
              <a:t>-Commission will independently conduct complaints</a:t>
            </a:r>
          </a:p>
          <a:p>
            <a:pPr marL="0" indent="0">
              <a:buNone/>
            </a:pPr>
            <a:r>
              <a:rPr lang="en-US" sz="1800" dirty="0">
                <a:latin typeface="Arial" panose="020B0604020202020204" pitchFamily="34" charset="0"/>
                <a:cs typeface="Arial" panose="020B0604020202020204" pitchFamily="34" charset="0"/>
              </a:rPr>
              <a:t>-Those found guilty will be prosecuted </a:t>
            </a:r>
          </a:p>
          <a:p>
            <a:pPr marL="0" indent="0">
              <a:buNone/>
            </a:pPr>
            <a:r>
              <a:rPr lang="en-US" sz="1800" dirty="0">
                <a:latin typeface="Arial" panose="020B0604020202020204" pitchFamily="34" charset="0"/>
                <a:cs typeface="Arial" panose="020B0604020202020204" pitchFamily="34" charset="0"/>
              </a:rPr>
              <a:t>-Aggrieved journalists will be provided ‘adequate’ and ‘effective’ remedies</a:t>
            </a:r>
          </a:p>
          <a:p>
            <a:pPr marL="0" indent="0">
              <a:buNone/>
            </a:pPr>
            <a:r>
              <a:rPr lang="en-US" sz="1800" dirty="0">
                <a:latin typeface="Arial" panose="020B0604020202020204" pitchFamily="34" charset="0"/>
                <a:cs typeface="Arial" panose="020B0604020202020204" pitchFamily="34" charset="0"/>
              </a:rPr>
              <a:t>-If journalist can’t afford litigation, commission to provide free legal aid </a:t>
            </a:r>
          </a:p>
          <a:p>
            <a:pPr marL="0" indent="0">
              <a:buNone/>
            </a:pPr>
            <a:r>
              <a:rPr lang="en-US" sz="1800" dirty="0">
                <a:latin typeface="Arial" panose="020B0604020202020204" pitchFamily="34" charset="0"/>
                <a:cs typeface="Arial" panose="020B0604020202020204" pitchFamily="34" charset="0"/>
              </a:rPr>
              <a:t> </a:t>
            </a:r>
          </a:p>
          <a:p>
            <a:pPr marL="0" indent="0">
              <a:buNone/>
            </a:pPr>
            <a:r>
              <a:rPr lang="en-US" sz="1800" b="1" i="1" dirty="0">
                <a:latin typeface="Arial" panose="020B0604020202020204" pitchFamily="34" charset="0"/>
                <a:cs typeface="Arial" panose="020B0604020202020204" pitchFamily="34" charset="0"/>
              </a:rPr>
              <a:t>Sindh Protection of Journalists and Other Media Practitioners Act, 2021 (passed): </a:t>
            </a:r>
            <a:endParaRPr lang="en-US" sz="1800" dirty="0">
              <a:latin typeface="Arial" panose="020B0604020202020204" pitchFamily="34" charset="0"/>
              <a:cs typeface="Arial" panose="020B0604020202020204" pitchFamily="34" charset="0"/>
            </a:endParaRPr>
          </a:p>
          <a:p>
            <a:pPr marL="0" indent="0">
              <a:buNone/>
            </a:pPr>
            <a:r>
              <a:rPr lang="en-US" sz="1800" dirty="0">
                <a:latin typeface="Arial" panose="020B0604020202020204" pitchFamily="34" charset="0"/>
                <a:cs typeface="Arial" panose="020B0604020202020204" pitchFamily="34" charset="0"/>
              </a:rPr>
              <a:t>Same as Federal Act</a:t>
            </a:r>
          </a:p>
          <a:p>
            <a:pPr marL="0" indent="0">
              <a:buNone/>
            </a:pPr>
            <a:r>
              <a:rPr lang="en-US" sz="1800" dirty="0">
                <a:latin typeface="Arial" panose="020B0604020202020204" pitchFamily="34" charset="0"/>
                <a:cs typeface="Arial" panose="020B0604020202020204" pitchFamily="34" charset="0"/>
              </a:rPr>
              <a:t> </a:t>
            </a:r>
          </a:p>
          <a:p>
            <a:pPr marL="0" indent="0">
              <a:buNone/>
            </a:pPr>
            <a:r>
              <a:rPr lang="en-US" sz="1800" b="1" i="1" dirty="0">
                <a:solidFill>
                  <a:srgbClr val="FF0000"/>
                </a:solidFill>
                <a:latin typeface="Arial" panose="020B0604020202020204" pitchFamily="34" charset="0"/>
                <a:cs typeface="Arial" panose="020B0604020202020204" pitchFamily="34" charset="0"/>
              </a:rPr>
              <a:t>NOTES:</a:t>
            </a:r>
            <a:r>
              <a:rPr lang="en-US" sz="1800" dirty="0">
                <a:solidFill>
                  <a:srgbClr val="FF0000"/>
                </a:solidFill>
                <a:latin typeface="Arial" panose="020B0604020202020204" pitchFamily="34" charset="0"/>
                <a:cs typeface="Arial" panose="020B0604020202020204" pitchFamily="34" charset="0"/>
              </a:rPr>
              <a:t> </a:t>
            </a:r>
            <a:r>
              <a:rPr lang="en-US" sz="1800" i="1" dirty="0">
                <a:solidFill>
                  <a:srgbClr val="FF0000"/>
                </a:solidFill>
                <a:latin typeface="Arial" panose="020B0604020202020204" pitchFamily="34" charset="0"/>
                <a:cs typeface="Arial" panose="020B0604020202020204" pitchFamily="34" charset="0"/>
              </a:rPr>
              <a:t>Free legal aid offered in both bills to those journalists who can’t afford litigation.</a:t>
            </a:r>
            <a:endParaRPr lang="en-US" sz="1800" dirty="0">
              <a:solidFill>
                <a:srgbClr val="FF0000"/>
              </a:solidFill>
              <a:latin typeface="Arial" panose="020B0604020202020204" pitchFamily="34" charset="0"/>
              <a:cs typeface="Arial" panose="020B0604020202020204" pitchFamily="34" charset="0"/>
            </a:endParaRPr>
          </a:p>
          <a:p>
            <a:pPr marL="0" indent="0">
              <a:buNone/>
            </a:pPr>
            <a:endParaRPr lang="en-US" sz="1800"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2431192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00297"/>
            <a:ext cx="10515600" cy="6731726"/>
          </a:xfrm>
        </p:spPr>
        <p:txBody>
          <a:bodyPr>
            <a:normAutofit/>
          </a:bodyPr>
          <a:lstStyle/>
          <a:p>
            <a:r>
              <a:rPr lang="en-US" sz="2400" b="1" dirty="0">
                <a:latin typeface="Arial" panose="020B0604020202020204" pitchFamily="34" charset="0"/>
                <a:cs typeface="Arial" panose="020B0604020202020204" pitchFamily="34" charset="0"/>
              </a:rPr>
              <a:t>Section:</a:t>
            </a:r>
            <a:r>
              <a:rPr lang="en-US" sz="2400" dirty="0">
                <a:latin typeface="Arial" panose="020B0604020202020204" pitchFamily="34" charset="0"/>
                <a:cs typeface="Arial" panose="020B0604020202020204" pitchFamily="34" charset="0"/>
              </a:rPr>
              <a:t> </a:t>
            </a:r>
            <a:r>
              <a:rPr lang="en-US" sz="2400" b="1" dirty="0">
                <a:latin typeface="Arial" panose="020B0604020202020204" pitchFamily="34" charset="0"/>
                <a:cs typeface="Arial" panose="020B0604020202020204" pitchFamily="34" charset="0"/>
              </a:rPr>
              <a:t>COMBATING </a:t>
            </a:r>
            <a:r>
              <a:rPr lang="en-US" sz="2400" b="1" dirty="0" smtClean="0">
                <a:latin typeface="Arial" panose="020B0604020202020204" pitchFamily="34" charset="0"/>
                <a:cs typeface="Arial" panose="020B0604020202020204" pitchFamily="34" charset="0"/>
              </a:rPr>
              <a:t>IMPUNITY</a:t>
            </a:r>
            <a:br>
              <a:rPr lang="en-US" sz="2400" b="1" dirty="0" smtClean="0">
                <a:latin typeface="Arial" panose="020B0604020202020204" pitchFamily="34" charset="0"/>
                <a:cs typeface="Arial" panose="020B0604020202020204" pitchFamily="34" charset="0"/>
              </a:rPr>
            </a:br>
            <a:r>
              <a:rPr lang="en-US" sz="2400" dirty="0">
                <a:latin typeface="Arial" panose="020B0604020202020204" pitchFamily="34" charset="0"/>
                <a:cs typeface="Arial" panose="020B0604020202020204" pitchFamily="34" charset="0"/>
              </a:rPr>
              <a:t/>
            </a:r>
            <a:br>
              <a:rPr lang="en-US" sz="2400" dirty="0">
                <a:latin typeface="Arial" panose="020B0604020202020204" pitchFamily="34" charset="0"/>
                <a:cs typeface="Arial" panose="020B0604020202020204" pitchFamily="34" charset="0"/>
              </a:rPr>
            </a:br>
            <a:r>
              <a:rPr lang="en-US" sz="2400" b="1" i="1" dirty="0">
                <a:latin typeface="Arial" panose="020B0604020202020204" pitchFamily="34" charset="0"/>
                <a:cs typeface="Arial" panose="020B0604020202020204" pitchFamily="34" charset="0"/>
              </a:rPr>
              <a:t>Federal Protection of Journalists and Media Professionals Act, 2021 (draft):</a:t>
            </a:r>
            <a:r>
              <a:rPr lang="en-US" sz="2400" dirty="0">
                <a:latin typeface="Arial" panose="020B0604020202020204" pitchFamily="34" charset="0"/>
                <a:cs typeface="Arial" panose="020B0604020202020204" pitchFamily="34" charset="0"/>
              </a:rPr>
              <a:t/>
            </a:r>
            <a:br>
              <a:rPr lang="en-US" sz="2400" dirty="0">
                <a:latin typeface="Arial" panose="020B0604020202020204" pitchFamily="34" charset="0"/>
                <a:cs typeface="Arial" panose="020B0604020202020204" pitchFamily="34" charset="0"/>
              </a:rPr>
            </a:br>
            <a:r>
              <a:rPr lang="en-US" sz="2400" b="1" i="1" dirty="0">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-No complaint will be dismissed – each will be investigated</a:t>
            </a:r>
            <a:br>
              <a:rPr lang="en-US" sz="2400" dirty="0">
                <a:latin typeface="Arial" panose="020B0604020202020204" pitchFamily="34" charset="0"/>
                <a:cs typeface="Arial" panose="020B0604020202020204" pitchFamily="34" charset="0"/>
              </a:rPr>
            </a:br>
            <a:r>
              <a:rPr lang="en-US" sz="2400" dirty="0">
                <a:latin typeface="Arial" panose="020B0604020202020204" pitchFamily="34" charset="0"/>
                <a:cs typeface="Arial" panose="020B0604020202020204" pitchFamily="34" charset="0"/>
              </a:rPr>
              <a:t>-Commission will monitor threats and attacks proactively</a:t>
            </a:r>
            <a:br>
              <a:rPr lang="en-US" sz="2400" dirty="0">
                <a:latin typeface="Arial" panose="020B0604020202020204" pitchFamily="34" charset="0"/>
                <a:cs typeface="Arial" panose="020B0604020202020204" pitchFamily="34" charset="0"/>
              </a:rPr>
            </a:br>
            <a:r>
              <a:rPr lang="en-US" sz="2400" dirty="0">
                <a:latin typeface="Arial" panose="020B0604020202020204" pitchFamily="34" charset="0"/>
                <a:cs typeface="Arial" panose="020B0604020202020204" pitchFamily="34" charset="0"/>
              </a:rPr>
              <a:t>-Commission will coordinate policy and action between relevant government authorities to solve cases.</a:t>
            </a:r>
            <a:br>
              <a:rPr lang="en-US" sz="2400" dirty="0">
                <a:latin typeface="Arial" panose="020B0604020202020204" pitchFamily="34" charset="0"/>
                <a:cs typeface="Arial" panose="020B0604020202020204" pitchFamily="34" charset="0"/>
              </a:rPr>
            </a:br>
            <a:r>
              <a:rPr lang="en-US" sz="2400" dirty="0">
                <a:latin typeface="Arial" panose="020B0604020202020204" pitchFamily="34" charset="0"/>
                <a:cs typeface="Arial" panose="020B0604020202020204" pitchFamily="34" charset="0"/>
              </a:rPr>
              <a:t>-Commission will be guided by UN Plan of Action on Safety of Journalists and Issues of Impunity  </a:t>
            </a:r>
            <a:br>
              <a:rPr lang="en-US" sz="2400" dirty="0">
                <a:latin typeface="Arial" panose="020B0604020202020204" pitchFamily="34" charset="0"/>
                <a:cs typeface="Arial" panose="020B0604020202020204" pitchFamily="34" charset="0"/>
              </a:rPr>
            </a:br>
            <a:r>
              <a:rPr lang="en-US" sz="2400" dirty="0">
                <a:latin typeface="Arial" panose="020B0604020202020204" pitchFamily="34" charset="0"/>
                <a:cs typeface="Arial" panose="020B0604020202020204" pitchFamily="34" charset="0"/>
              </a:rPr>
              <a:t> </a:t>
            </a:r>
            <a:br>
              <a:rPr lang="en-US" sz="2400" dirty="0">
                <a:latin typeface="Arial" panose="020B0604020202020204" pitchFamily="34" charset="0"/>
                <a:cs typeface="Arial" panose="020B0604020202020204" pitchFamily="34" charset="0"/>
              </a:rPr>
            </a:br>
            <a:r>
              <a:rPr lang="en-US" sz="2400" b="1" i="1" dirty="0">
                <a:latin typeface="Arial" panose="020B0604020202020204" pitchFamily="34" charset="0"/>
                <a:cs typeface="Arial" panose="020B0604020202020204" pitchFamily="34" charset="0"/>
              </a:rPr>
              <a:t>Sindh Protection of Journalists and Other Media Practitioners Act, 2021 (passed): </a:t>
            </a:r>
            <a:r>
              <a:rPr lang="en-US" sz="2400" dirty="0">
                <a:latin typeface="Arial" panose="020B0604020202020204" pitchFamily="34" charset="0"/>
                <a:cs typeface="Arial" panose="020B0604020202020204" pitchFamily="34" charset="0"/>
              </a:rPr>
              <a:t/>
            </a:r>
            <a:br>
              <a:rPr lang="en-US" sz="2400" dirty="0">
                <a:latin typeface="Arial" panose="020B0604020202020204" pitchFamily="34" charset="0"/>
                <a:cs typeface="Arial" panose="020B0604020202020204" pitchFamily="34" charset="0"/>
              </a:rPr>
            </a:br>
            <a:r>
              <a:rPr lang="en-US" sz="2400" dirty="0">
                <a:latin typeface="Arial" panose="020B0604020202020204" pitchFamily="34" charset="0"/>
                <a:cs typeface="Arial" panose="020B0604020202020204" pitchFamily="34" charset="0"/>
              </a:rPr>
              <a:t>Same as Federal Act- Additionally, it also guarantees that threats to journalists will be considered as actual acts of violence.</a:t>
            </a:r>
            <a:br>
              <a:rPr lang="en-US" sz="2400" dirty="0">
                <a:latin typeface="Arial" panose="020B0604020202020204" pitchFamily="34" charset="0"/>
                <a:cs typeface="Arial" panose="020B0604020202020204" pitchFamily="34" charset="0"/>
              </a:rPr>
            </a:b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683455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10234"/>
          </a:xfrm>
        </p:spPr>
        <p:txBody>
          <a:bodyPr>
            <a:normAutofit fontScale="90000"/>
          </a:bodyPr>
          <a:lstStyle/>
          <a:p>
            <a:pPr algn="ctr"/>
            <a:r>
              <a:rPr lang="en-US" sz="2000" b="1" dirty="0">
                <a:solidFill>
                  <a:srgbClr val="00B0F0"/>
                </a:solidFill>
                <a:latin typeface="Arial" panose="020B0604020202020204" pitchFamily="34" charset="0"/>
                <a:cs typeface="Arial" panose="020B0604020202020204" pitchFamily="34" charset="0"/>
              </a:rPr>
              <a:t>PART V– </a:t>
            </a:r>
            <a:r>
              <a:rPr lang="en-US" sz="2000" b="1" cap="small" dirty="0">
                <a:solidFill>
                  <a:srgbClr val="00B0F0"/>
                </a:solidFill>
                <a:latin typeface="Arial" panose="020B0604020202020204" pitchFamily="34" charset="0"/>
                <a:cs typeface="Arial" panose="020B0604020202020204" pitchFamily="34" charset="0"/>
              </a:rPr>
              <a:t>ESTABLISHMENT OF THE INDEPENDENT COMMISSION FOR THE PROTECTION OF JOURNALISTS AND MEDIA PROFESSIONALS</a:t>
            </a:r>
            <a:r>
              <a:rPr lang="en-US" dirty="0"/>
              <a:t/>
            </a:r>
            <a:br>
              <a:rPr lang="en-US" dirty="0"/>
            </a:br>
            <a:endParaRPr lang="en-US" dirty="0"/>
          </a:p>
        </p:txBody>
      </p:sp>
      <p:sp>
        <p:nvSpPr>
          <p:cNvPr id="3" name="Content Placeholder 2"/>
          <p:cNvSpPr>
            <a:spLocks noGrp="1"/>
          </p:cNvSpPr>
          <p:nvPr>
            <p:ph idx="1"/>
          </p:nvPr>
        </p:nvSpPr>
        <p:spPr>
          <a:xfrm>
            <a:off x="838200" y="809897"/>
            <a:ext cx="10515600" cy="5741534"/>
          </a:xfrm>
        </p:spPr>
        <p:txBody>
          <a:bodyPr>
            <a:noAutofit/>
          </a:bodyPr>
          <a:lstStyle/>
          <a:p>
            <a:pPr marL="0" indent="0">
              <a:buNone/>
            </a:pPr>
            <a:r>
              <a:rPr lang="en-US" sz="1400" b="1" u="sng" dirty="0">
                <a:latin typeface="Arial" panose="020B0604020202020204" pitchFamily="34" charset="0"/>
                <a:cs typeface="Arial" panose="020B0604020202020204" pitchFamily="34" charset="0"/>
              </a:rPr>
              <a:t>Section:</a:t>
            </a:r>
            <a:r>
              <a:rPr lang="en-US" sz="1400" u="sng" dirty="0">
                <a:latin typeface="Arial" panose="020B0604020202020204" pitchFamily="34" charset="0"/>
                <a:cs typeface="Arial" panose="020B0604020202020204" pitchFamily="34" charset="0"/>
              </a:rPr>
              <a:t> </a:t>
            </a:r>
            <a:r>
              <a:rPr lang="en-US" sz="1400" b="1" u="sng" dirty="0">
                <a:latin typeface="Arial" panose="020B0604020202020204" pitchFamily="34" charset="0"/>
                <a:cs typeface="Arial" panose="020B0604020202020204" pitchFamily="34" charset="0"/>
              </a:rPr>
              <a:t>ESTABLISHMENT OF A COMMISSION FOR THE PROTECTION OF JOURNALISTS AND MEDIA PROFESSIONALS</a:t>
            </a:r>
            <a:endParaRPr lang="en-US" sz="1400" u="sng" dirty="0">
              <a:latin typeface="Arial" panose="020B0604020202020204" pitchFamily="34" charset="0"/>
              <a:cs typeface="Arial" panose="020B0604020202020204" pitchFamily="34" charset="0"/>
            </a:endParaRPr>
          </a:p>
          <a:p>
            <a:pPr marL="0" indent="0">
              <a:buNone/>
            </a:pPr>
            <a:r>
              <a:rPr lang="en-US" sz="1400" b="1" i="1" dirty="0" smtClean="0">
                <a:latin typeface="Arial" panose="020B0604020202020204" pitchFamily="34" charset="0"/>
                <a:cs typeface="Arial" panose="020B0604020202020204" pitchFamily="34" charset="0"/>
              </a:rPr>
              <a:t>Federal </a:t>
            </a:r>
            <a:r>
              <a:rPr lang="en-US" sz="1400" b="1" i="1" dirty="0">
                <a:latin typeface="Arial" panose="020B0604020202020204" pitchFamily="34" charset="0"/>
                <a:cs typeface="Arial" panose="020B0604020202020204" pitchFamily="34" charset="0"/>
              </a:rPr>
              <a:t>Protection of Journalists and Media Professionals Act, 2021 (draft): </a:t>
            </a:r>
            <a:endParaRPr lang="en-US" sz="1400" dirty="0">
              <a:latin typeface="Arial" panose="020B0604020202020204" pitchFamily="34" charset="0"/>
              <a:cs typeface="Arial" panose="020B0604020202020204" pitchFamily="34" charset="0"/>
            </a:endParaRPr>
          </a:p>
          <a:p>
            <a:pPr marL="0" indent="0">
              <a:buNone/>
            </a:pPr>
            <a:r>
              <a:rPr lang="en-US" sz="1400" dirty="0">
                <a:latin typeface="Arial" panose="020B0604020202020204" pitchFamily="34" charset="0"/>
                <a:cs typeface="Arial" panose="020B0604020202020204" pitchFamily="34" charset="0"/>
              </a:rPr>
              <a:t>-Government to establish independent commission called “Commission for the Protection of Journalist and Media Professionals (CPJMP) to exercise the powers and perform functions under this Act</a:t>
            </a:r>
          </a:p>
          <a:p>
            <a:pPr marL="0" indent="0">
              <a:buNone/>
            </a:pPr>
            <a:r>
              <a:rPr lang="en-US" sz="1400" dirty="0">
                <a:latin typeface="Arial" panose="020B0604020202020204" pitchFamily="34" charset="0"/>
                <a:cs typeface="Arial" panose="020B0604020202020204" pitchFamily="34" charset="0"/>
              </a:rPr>
              <a:t>-CPJMP members: Chairperson (20 years </a:t>
            </a:r>
            <a:r>
              <a:rPr lang="en-US" sz="1400" dirty="0" err="1">
                <a:latin typeface="Arial" panose="020B0604020202020204" pitchFamily="34" charset="0"/>
                <a:cs typeface="Arial" panose="020B0604020202020204" pitchFamily="34" charset="0"/>
              </a:rPr>
              <a:t>exp</a:t>
            </a:r>
            <a:r>
              <a:rPr lang="en-US" sz="1400" dirty="0">
                <a:latin typeface="Arial" panose="020B0604020202020204" pitchFamily="34" charset="0"/>
                <a:cs typeface="Arial" panose="020B0604020202020204" pitchFamily="34" charset="0"/>
              </a:rPr>
              <a:t> in law, justice or human rights) + 4 PFUJ nominees (one from each province) + 5 press club nominees (PCs in Islamabad + 4 provincial capitals) + 1 human rights ministry nominee + 1 info ministry nominee + 1 nominee by Commission who is well known for journalism safety issues = Total: </a:t>
            </a:r>
            <a:r>
              <a:rPr lang="en-US" sz="1400" dirty="0" smtClean="0">
                <a:latin typeface="Arial" panose="020B0604020202020204" pitchFamily="34" charset="0"/>
                <a:cs typeface="Arial" panose="020B0604020202020204" pitchFamily="34" charset="0"/>
              </a:rPr>
              <a:t>13</a:t>
            </a:r>
            <a:endParaRPr lang="en-US" sz="1400" dirty="0">
              <a:latin typeface="Arial" panose="020B0604020202020204" pitchFamily="34" charset="0"/>
              <a:cs typeface="Arial" panose="020B0604020202020204" pitchFamily="34" charset="0"/>
            </a:endParaRPr>
          </a:p>
          <a:p>
            <a:pPr marL="0" indent="0">
              <a:buNone/>
            </a:pPr>
            <a:r>
              <a:rPr lang="en-US" sz="1400" b="1" i="1" dirty="0">
                <a:latin typeface="Arial" panose="020B0604020202020204" pitchFamily="34" charset="0"/>
                <a:cs typeface="Arial" panose="020B0604020202020204" pitchFamily="34" charset="0"/>
              </a:rPr>
              <a:t>Sindh Protection of Journalists and Other Media Practitioners Act, 2021 (passed): </a:t>
            </a:r>
            <a:endParaRPr lang="en-US" sz="1400" dirty="0">
              <a:latin typeface="Arial" panose="020B0604020202020204" pitchFamily="34" charset="0"/>
              <a:cs typeface="Arial" panose="020B0604020202020204" pitchFamily="34" charset="0"/>
            </a:endParaRPr>
          </a:p>
          <a:p>
            <a:pPr marL="0" indent="0">
              <a:buNone/>
            </a:pPr>
            <a:r>
              <a:rPr lang="en-US" sz="1400" dirty="0">
                <a:latin typeface="Arial" panose="020B0604020202020204" pitchFamily="34" charset="0"/>
                <a:cs typeface="Arial" panose="020B0604020202020204" pitchFamily="34" charset="0"/>
              </a:rPr>
              <a:t>Government to establish independent commission called “Commission for the Protection of Journalist and Other Media Professionals” (CPJMP) to exercise the powers and perform functions under this Act</a:t>
            </a:r>
          </a:p>
          <a:p>
            <a:pPr marL="0" indent="0">
              <a:buNone/>
            </a:pPr>
            <a:r>
              <a:rPr lang="en-US" sz="1400" dirty="0">
                <a:latin typeface="Arial" panose="020B0604020202020204" pitchFamily="34" charset="0"/>
                <a:cs typeface="Arial" panose="020B0604020202020204" pitchFamily="34" charset="0"/>
              </a:rPr>
              <a:t>-CPJMP members: Total: 12 </a:t>
            </a:r>
          </a:p>
          <a:p>
            <a:pPr marL="0" indent="0">
              <a:buNone/>
            </a:pPr>
            <a:r>
              <a:rPr lang="en-US" sz="1400" dirty="0">
                <a:latin typeface="Arial" panose="020B0604020202020204" pitchFamily="34" charset="0"/>
                <a:cs typeface="Arial" panose="020B0604020202020204" pitchFamily="34" charset="0"/>
              </a:rPr>
              <a:t>Chairperson (SC or HC judge, or qualifies to be judge with experience in law, justice or human rights) + officials of 4 Sindh </a:t>
            </a:r>
            <a:r>
              <a:rPr lang="en-US" sz="1400" dirty="0" err="1">
                <a:latin typeface="Arial" panose="020B0604020202020204" pitchFamily="34" charset="0"/>
                <a:cs typeface="Arial" panose="020B0604020202020204" pitchFamily="34" charset="0"/>
              </a:rPr>
              <a:t>govt</a:t>
            </a:r>
            <a:r>
              <a:rPr lang="en-US" sz="1400" dirty="0">
                <a:latin typeface="Arial" panose="020B0604020202020204" pitchFamily="34" charset="0"/>
                <a:cs typeface="Arial" panose="020B0604020202020204" pitchFamily="34" charset="0"/>
              </a:rPr>
              <a:t> departments (Information, Home, Law &amp; Human Rights) + 1 nominee each of PFUJ, APNS, CPNE, PBA, + Sindh Bar Council + HRCP + Sindh Information Commission + 1 member (only as observer) nominated by Commission with experience in safety or </a:t>
            </a:r>
            <a:r>
              <a:rPr lang="en-US" sz="1400" dirty="0" smtClean="0">
                <a:latin typeface="Arial" panose="020B0604020202020204" pitchFamily="34" charset="0"/>
                <a:cs typeface="Arial" panose="020B0604020202020204" pitchFamily="34" charset="0"/>
              </a:rPr>
              <a:t>journalism</a:t>
            </a:r>
            <a:endParaRPr lang="en-US" sz="1400" dirty="0">
              <a:latin typeface="Arial" panose="020B0604020202020204" pitchFamily="34" charset="0"/>
              <a:cs typeface="Arial" panose="020B0604020202020204" pitchFamily="34" charset="0"/>
            </a:endParaRPr>
          </a:p>
          <a:p>
            <a:pPr marL="0" indent="0">
              <a:buNone/>
            </a:pPr>
            <a:r>
              <a:rPr lang="en-US" sz="1400" b="1" i="1" dirty="0">
                <a:solidFill>
                  <a:srgbClr val="FF0000"/>
                </a:solidFill>
                <a:latin typeface="Arial" panose="020B0604020202020204" pitchFamily="34" charset="0"/>
                <a:cs typeface="Arial" panose="020B0604020202020204" pitchFamily="34" charset="0"/>
              </a:rPr>
              <a:t>NOTES:</a:t>
            </a:r>
            <a:r>
              <a:rPr lang="en-US" sz="1400" dirty="0">
                <a:solidFill>
                  <a:srgbClr val="FF0000"/>
                </a:solidFill>
                <a:latin typeface="Arial" panose="020B0604020202020204" pitchFamily="34" charset="0"/>
                <a:cs typeface="Arial" panose="020B0604020202020204" pitchFamily="34" charset="0"/>
              </a:rPr>
              <a:t> </a:t>
            </a:r>
          </a:p>
          <a:p>
            <a:pPr marL="0" indent="0">
              <a:buNone/>
            </a:pPr>
            <a:r>
              <a:rPr lang="en-US" sz="1400" dirty="0">
                <a:solidFill>
                  <a:srgbClr val="FF0000"/>
                </a:solidFill>
                <a:latin typeface="Arial" panose="020B0604020202020204" pitchFamily="34" charset="0"/>
                <a:cs typeface="Arial" panose="020B0604020202020204" pitchFamily="34" charset="0"/>
              </a:rPr>
              <a:t>-</a:t>
            </a:r>
            <a:r>
              <a:rPr lang="en-US" sz="1400" i="1" dirty="0">
                <a:solidFill>
                  <a:srgbClr val="FF0000"/>
                </a:solidFill>
                <a:latin typeface="Arial" panose="020B0604020202020204" pitchFamily="34" charset="0"/>
                <a:cs typeface="Arial" panose="020B0604020202020204" pitchFamily="34" charset="0"/>
              </a:rPr>
              <a:t>Federal commission is working journalist-heavy (9) while Sindh commission has only one working journalist member</a:t>
            </a:r>
            <a:endParaRPr lang="en-US" sz="1400" dirty="0">
              <a:solidFill>
                <a:srgbClr val="FF0000"/>
              </a:solidFill>
              <a:latin typeface="Arial" panose="020B0604020202020204" pitchFamily="34" charset="0"/>
              <a:cs typeface="Arial" panose="020B0604020202020204" pitchFamily="34" charset="0"/>
            </a:endParaRPr>
          </a:p>
          <a:p>
            <a:pPr marL="0" indent="0">
              <a:buNone/>
            </a:pPr>
            <a:r>
              <a:rPr lang="en-US" sz="1400" i="1" dirty="0">
                <a:solidFill>
                  <a:srgbClr val="FF0000"/>
                </a:solidFill>
                <a:latin typeface="Arial" panose="020B0604020202020204" pitchFamily="34" charset="0"/>
                <a:cs typeface="Arial" panose="020B0604020202020204" pitchFamily="34" charset="0"/>
              </a:rPr>
              <a:t>-Federal government has 2 representatives (information and human rights ministries) in commission while Sindh has 4 representatives from the government side (information, home, law &amp; human rights)</a:t>
            </a:r>
            <a:endParaRPr lang="en-US" sz="1400" dirty="0">
              <a:solidFill>
                <a:srgbClr val="FF0000"/>
              </a:solidFill>
              <a:latin typeface="Arial" panose="020B0604020202020204" pitchFamily="34" charset="0"/>
              <a:cs typeface="Arial" panose="020B0604020202020204" pitchFamily="34" charset="0"/>
            </a:endParaRPr>
          </a:p>
          <a:p>
            <a:pPr marL="0" indent="0">
              <a:buNone/>
            </a:pPr>
            <a:r>
              <a:rPr lang="en-US" sz="1400" i="1" dirty="0">
                <a:solidFill>
                  <a:srgbClr val="FF0000"/>
                </a:solidFill>
                <a:latin typeface="Arial" panose="020B0604020202020204" pitchFamily="34" charset="0"/>
                <a:cs typeface="Arial" panose="020B0604020202020204" pitchFamily="34" charset="0"/>
              </a:rPr>
              <a:t>-Federal commission has no representatives of media owners while Sindh bill has representatives of three associations of owners (APNS, PBA and CPNE).</a:t>
            </a:r>
            <a:endParaRPr lang="en-US" sz="1400" dirty="0">
              <a:solidFill>
                <a:srgbClr val="FF0000"/>
              </a:solidFill>
              <a:latin typeface="Arial" panose="020B0604020202020204" pitchFamily="34" charset="0"/>
              <a:cs typeface="Arial" panose="020B0604020202020204" pitchFamily="34" charset="0"/>
            </a:endParaRPr>
          </a:p>
          <a:p>
            <a:pPr marL="0" indent="0">
              <a:buNone/>
            </a:pPr>
            <a:endParaRPr lang="en-US"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5477393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009549"/>
          </a:xfrm>
        </p:spPr>
        <p:txBody>
          <a:bodyPr>
            <a:normAutofit fontScale="90000"/>
          </a:bodyPr>
          <a:lstStyle/>
          <a:p>
            <a:r>
              <a:rPr lang="en-US" sz="2000" b="1" u="sng" dirty="0">
                <a:latin typeface="Arial" panose="020B0604020202020204" pitchFamily="34" charset="0"/>
                <a:cs typeface="Arial" panose="020B0604020202020204" pitchFamily="34" charset="0"/>
              </a:rPr>
              <a:t>Section:</a:t>
            </a:r>
            <a:r>
              <a:rPr lang="en-US" sz="2000" u="sng" dirty="0">
                <a:latin typeface="Arial" panose="020B0604020202020204" pitchFamily="34" charset="0"/>
                <a:cs typeface="Arial" panose="020B0604020202020204" pitchFamily="34" charset="0"/>
              </a:rPr>
              <a:t> </a:t>
            </a:r>
            <a:r>
              <a:rPr lang="en-US" sz="2000" b="1" u="sng" dirty="0">
                <a:latin typeface="Arial" panose="020B0604020202020204" pitchFamily="34" charset="0"/>
                <a:cs typeface="Arial" panose="020B0604020202020204" pitchFamily="34" charset="0"/>
              </a:rPr>
              <a:t>APPOINTMENT OF </a:t>
            </a:r>
            <a:r>
              <a:rPr lang="en-US" sz="2000" b="1" u="sng" dirty="0" smtClean="0">
                <a:latin typeface="Arial" panose="020B0604020202020204" pitchFamily="34" charset="0"/>
                <a:cs typeface="Arial" panose="020B0604020202020204" pitchFamily="34" charset="0"/>
              </a:rPr>
              <a:t>CHAIRPERSON</a:t>
            </a:r>
            <a:r>
              <a:rPr lang="en-US" sz="2000" b="1" dirty="0" smtClean="0">
                <a:latin typeface="Arial" panose="020B0604020202020204" pitchFamily="34" charset="0"/>
                <a:cs typeface="Arial" panose="020B0604020202020204" pitchFamily="34" charset="0"/>
              </a:rPr>
              <a:t/>
            </a:r>
            <a:br>
              <a:rPr lang="en-US" sz="2000" b="1" dirty="0" smtClean="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
            </a:r>
            <a:br>
              <a:rPr lang="en-US" sz="2000" dirty="0">
                <a:latin typeface="Arial" panose="020B0604020202020204" pitchFamily="34" charset="0"/>
                <a:cs typeface="Arial" panose="020B0604020202020204" pitchFamily="34" charset="0"/>
              </a:rPr>
            </a:br>
            <a:r>
              <a:rPr lang="en-US" sz="2000" b="1" i="1" dirty="0">
                <a:latin typeface="Arial" panose="020B0604020202020204" pitchFamily="34" charset="0"/>
                <a:cs typeface="Arial" panose="020B0604020202020204" pitchFamily="34" charset="0"/>
              </a:rPr>
              <a:t>Federal Protection of Journalists and Media Professionals Act, 2021 (draft): </a:t>
            </a:r>
            <a:r>
              <a:rPr lang="en-US" sz="2000" dirty="0">
                <a:latin typeface="Arial" panose="020B0604020202020204" pitchFamily="34" charset="0"/>
                <a:cs typeface="Arial" panose="020B0604020202020204" pitchFamily="34" charset="0"/>
              </a:rPr>
              <a:t/>
            </a:r>
            <a:br>
              <a:rPr lang="en-US" sz="2000"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Ministry of Human Rights will consult with Ministry of Information &amp; Broadcasting and invite proposed nominees from media. After scrutiny, a panel of three will be shortlisted and recommended to federal government, which will appoint one person. </a:t>
            </a:r>
            <a:br>
              <a:rPr lang="en-US" sz="2000"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 </a:t>
            </a:r>
            <a:br>
              <a:rPr lang="en-US" sz="2000" dirty="0">
                <a:latin typeface="Arial" panose="020B0604020202020204" pitchFamily="34" charset="0"/>
                <a:cs typeface="Arial" panose="020B0604020202020204" pitchFamily="34" charset="0"/>
              </a:rPr>
            </a:br>
            <a:r>
              <a:rPr lang="en-US" sz="2000" b="1" i="1" dirty="0">
                <a:latin typeface="Arial" panose="020B0604020202020204" pitchFamily="34" charset="0"/>
                <a:cs typeface="Arial" panose="020B0604020202020204" pitchFamily="34" charset="0"/>
              </a:rPr>
              <a:t>Sindh Protection of Journalists and Other Media Practitioners Act, 2021 (passed): </a:t>
            </a:r>
            <a:r>
              <a:rPr lang="en-US" sz="2000" dirty="0">
                <a:latin typeface="Arial" panose="020B0604020202020204" pitchFamily="34" charset="0"/>
                <a:cs typeface="Arial" panose="020B0604020202020204" pitchFamily="34" charset="0"/>
              </a:rPr>
              <a:t/>
            </a:r>
            <a:br>
              <a:rPr lang="en-US" sz="2000"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2/3rd majority of Commission will nominate chairperson within 30 days of first meeting. Government will notify this within 14 days. If commission fails, the government will notify someone on its own within 14 days after that</a:t>
            </a:r>
            <a:r>
              <a:rPr lang="en-US" sz="2000" dirty="0" smtClean="0">
                <a:latin typeface="Arial" panose="020B0604020202020204" pitchFamily="34" charset="0"/>
                <a:cs typeface="Arial" panose="020B0604020202020204" pitchFamily="34" charset="0"/>
              </a:rPr>
              <a:t>.</a:t>
            </a:r>
            <a:br>
              <a:rPr lang="en-US" sz="2000" dirty="0" smtClean="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
            </a:r>
            <a:br>
              <a:rPr lang="en-US" sz="2000" dirty="0">
                <a:latin typeface="Arial" panose="020B0604020202020204" pitchFamily="34" charset="0"/>
                <a:cs typeface="Arial" panose="020B0604020202020204" pitchFamily="34" charset="0"/>
              </a:rPr>
            </a:br>
            <a:r>
              <a:rPr lang="en-US" sz="2000" b="1" i="1" dirty="0">
                <a:solidFill>
                  <a:srgbClr val="FF0000"/>
                </a:solidFill>
                <a:latin typeface="Arial" panose="020B0604020202020204" pitchFamily="34" charset="0"/>
                <a:cs typeface="Arial" panose="020B0604020202020204" pitchFamily="34" charset="0"/>
              </a:rPr>
              <a:t>NOTES:</a:t>
            </a:r>
            <a:r>
              <a:rPr lang="en-US" sz="2000" dirty="0">
                <a:solidFill>
                  <a:srgbClr val="FF0000"/>
                </a:solidFill>
                <a:latin typeface="Arial" panose="020B0604020202020204" pitchFamily="34" charset="0"/>
                <a:cs typeface="Arial" panose="020B0604020202020204" pitchFamily="34" charset="0"/>
              </a:rPr>
              <a:t>  </a:t>
            </a:r>
            <a:r>
              <a:rPr lang="en-US" sz="2000" i="1" dirty="0">
                <a:solidFill>
                  <a:srgbClr val="FF0000"/>
                </a:solidFill>
                <a:latin typeface="Arial" panose="020B0604020202020204" pitchFamily="34" charset="0"/>
                <a:cs typeface="Arial" panose="020B0604020202020204" pitchFamily="34" charset="0"/>
              </a:rPr>
              <a:t>Both bills propose stakeholders to nominate chairperson of their choice</a:t>
            </a:r>
            <a:r>
              <a:rPr lang="en-US" sz="2000" i="1" dirty="0" smtClean="0">
                <a:solidFill>
                  <a:srgbClr val="FF0000"/>
                </a:solidFill>
                <a:latin typeface="Arial" panose="020B0604020202020204" pitchFamily="34" charset="0"/>
                <a:cs typeface="Arial" panose="020B0604020202020204" pitchFamily="34" charset="0"/>
              </a:rPr>
              <a:t>.</a:t>
            </a:r>
            <a:br>
              <a:rPr lang="en-US" sz="2000" i="1" dirty="0" smtClean="0">
                <a:solidFill>
                  <a:srgbClr val="FF0000"/>
                </a:solidFill>
                <a:latin typeface="Arial" panose="020B0604020202020204" pitchFamily="34" charset="0"/>
                <a:cs typeface="Arial" panose="020B0604020202020204" pitchFamily="34" charset="0"/>
              </a:rPr>
            </a:br>
            <a:r>
              <a:rPr lang="en-US" sz="2000" dirty="0">
                <a:solidFill>
                  <a:srgbClr val="FF0000"/>
                </a:solidFill>
                <a:latin typeface="Arial" panose="020B0604020202020204" pitchFamily="34" charset="0"/>
                <a:cs typeface="Arial" panose="020B0604020202020204" pitchFamily="34" charset="0"/>
              </a:rPr>
              <a:t/>
            </a:r>
            <a:br>
              <a:rPr lang="en-US" sz="2000" dirty="0">
                <a:solidFill>
                  <a:srgbClr val="FF0000"/>
                </a:solidFill>
                <a:latin typeface="Arial" panose="020B0604020202020204" pitchFamily="34" charset="0"/>
                <a:cs typeface="Arial" panose="020B0604020202020204" pitchFamily="34" charset="0"/>
              </a:rPr>
            </a:br>
            <a:r>
              <a:rPr lang="en-US" sz="2000" b="1" u="sng" dirty="0">
                <a:latin typeface="Arial" panose="020B0604020202020204" pitchFamily="34" charset="0"/>
                <a:cs typeface="Arial" panose="020B0604020202020204" pitchFamily="34" charset="0"/>
              </a:rPr>
              <a:t>Section:</a:t>
            </a:r>
            <a:r>
              <a:rPr lang="en-US" sz="2000" u="sng" dirty="0">
                <a:latin typeface="Arial" panose="020B0604020202020204" pitchFamily="34" charset="0"/>
                <a:cs typeface="Arial" panose="020B0604020202020204" pitchFamily="34" charset="0"/>
              </a:rPr>
              <a:t> </a:t>
            </a:r>
            <a:r>
              <a:rPr lang="en-US" sz="2000" b="1" u="sng" dirty="0">
                <a:latin typeface="Arial" panose="020B0604020202020204" pitchFamily="34" charset="0"/>
                <a:cs typeface="Arial" panose="020B0604020202020204" pitchFamily="34" charset="0"/>
              </a:rPr>
              <a:t>TERM OF OFFICE OF THE CHAIRPERSON AND MEMBERS</a:t>
            </a:r>
            <a:r>
              <a:rPr lang="en-US" sz="2000" dirty="0">
                <a:latin typeface="Arial" panose="020B0604020202020204" pitchFamily="34" charset="0"/>
                <a:cs typeface="Arial" panose="020B0604020202020204" pitchFamily="34" charset="0"/>
              </a:rPr>
              <a:t/>
            </a:r>
            <a:br>
              <a:rPr lang="en-US" sz="2000"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 </a:t>
            </a:r>
            <a:br>
              <a:rPr lang="en-US" sz="2000" dirty="0">
                <a:latin typeface="Arial" panose="020B0604020202020204" pitchFamily="34" charset="0"/>
                <a:cs typeface="Arial" panose="020B0604020202020204" pitchFamily="34" charset="0"/>
              </a:rPr>
            </a:br>
            <a:r>
              <a:rPr lang="en-US" sz="2000" b="1" i="1" dirty="0">
                <a:latin typeface="Arial" panose="020B0604020202020204" pitchFamily="34" charset="0"/>
                <a:cs typeface="Arial" panose="020B0604020202020204" pitchFamily="34" charset="0"/>
              </a:rPr>
              <a:t>Federal Protection of Journalists and Media Professionals Act, 2021 (draft): </a:t>
            </a:r>
            <a:r>
              <a:rPr lang="en-US" sz="2000" dirty="0">
                <a:latin typeface="Arial" panose="020B0604020202020204" pitchFamily="34" charset="0"/>
                <a:cs typeface="Arial" panose="020B0604020202020204" pitchFamily="34" charset="0"/>
              </a:rPr>
              <a:t/>
            </a:r>
            <a:br>
              <a:rPr lang="en-US" sz="2000"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 4-year term, which can be extended by maximum one term</a:t>
            </a:r>
            <a:br>
              <a:rPr lang="en-US" sz="2000"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 </a:t>
            </a:r>
            <a:br>
              <a:rPr lang="en-US" sz="2000" dirty="0">
                <a:latin typeface="Arial" panose="020B0604020202020204" pitchFamily="34" charset="0"/>
                <a:cs typeface="Arial" panose="020B0604020202020204" pitchFamily="34" charset="0"/>
              </a:rPr>
            </a:br>
            <a:r>
              <a:rPr lang="en-US" sz="2000" b="1" i="1" dirty="0">
                <a:latin typeface="Arial" panose="020B0604020202020204" pitchFamily="34" charset="0"/>
                <a:cs typeface="Arial" panose="020B0604020202020204" pitchFamily="34" charset="0"/>
              </a:rPr>
              <a:t>Sindh Protection of Journalists and Other Media Practitioners Act, 2021 (passed): </a:t>
            </a:r>
            <a:r>
              <a:rPr lang="en-US" sz="2000" dirty="0">
                <a:latin typeface="Arial" panose="020B0604020202020204" pitchFamily="34" charset="0"/>
                <a:cs typeface="Arial" panose="020B0604020202020204" pitchFamily="34" charset="0"/>
              </a:rPr>
              <a:t/>
            </a:r>
            <a:br>
              <a:rPr lang="en-US" sz="2000"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3-year term, which can be extended by maximum one term by 2/3</a:t>
            </a:r>
            <a:r>
              <a:rPr lang="en-US" sz="2000" baseline="30000" dirty="0">
                <a:latin typeface="Arial" panose="020B0604020202020204" pitchFamily="34" charset="0"/>
                <a:cs typeface="Arial" panose="020B0604020202020204" pitchFamily="34" charset="0"/>
              </a:rPr>
              <a:t>rd</a:t>
            </a:r>
            <a:r>
              <a:rPr lang="en-US" sz="2000" dirty="0">
                <a:latin typeface="Arial" panose="020B0604020202020204" pitchFamily="34" charset="0"/>
                <a:cs typeface="Arial" panose="020B0604020202020204" pitchFamily="34" charset="0"/>
              </a:rPr>
              <a:t> vote of Commission members.</a:t>
            </a:r>
            <a:br>
              <a:rPr lang="en-US" sz="2000" dirty="0">
                <a:latin typeface="Arial" panose="020B0604020202020204" pitchFamily="34" charset="0"/>
                <a:cs typeface="Arial" panose="020B0604020202020204" pitchFamily="34" charset="0"/>
              </a:rPr>
            </a:b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1107388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65463"/>
            <a:ext cx="10515600" cy="6331131"/>
          </a:xfrm>
        </p:spPr>
        <p:txBody>
          <a:bodyPr>
            <a:normAutofit/>
          </a:bodyPr>
          <a:lstStyle/>
          <a:p>
            <a:r>
              <a:rPr lang="en-US" sz="1800" b="1" dirty="0">
                <a:latin typeface="Arial" panose="020B0604020202020204" pitchFamily="34" charset="0"/>
                <a:cs typeface="Arial" panose="020B0604020202020204" pitchFamily="34" charset="0"/>
              </a:rPr>
              <a:t>Section:</a:t>
            </a:r>
            <a:r>
              <a:rPr lang="en-US" sz="1800" dirty="0">
                <a:latin typeface="Arial" panose="020B0604020202020204" pitchFamily="34" charset="0"/>
                <a:cs typeface="Arial" panose="020B0604020202020204" pitchFamily="34" charset="0"/>
              </a:rPr>
              <a:t> </a:t>
            </a:r>
            <a:r>
              <a:rPr lang="en-US" sz="1800" b="1" u="sng" dirty="0">
                <a:latin typeface="Arial" panose="020B0604020202020204" pitchFamily="34" charset="0"/>
                <a:cs typeface="Arial" panose="020B0604020202020204" pitchFamily="34" charset="0"/>
              </a:rPr>
              <a:t>REMOVAL OF THE CHAIRPERSON AND </a:t>
            </a:r>
            <a:r>
              <a:rPr lang="en-US" sz="1800" b="1" u="sng" dirty="0" smtClean="0">
                <a:latin typeface="Arial" panose="020B0604020202020204" pitchFamily="34" charset="0"/>
                <a:cs typeface="Arial" panose="020B0604020202020204" pitchFamily="34" charset="0"/>
              </a:rPr>
              <a:t>MEMBERS</a:t>
            </a:r>
            <a:br>
              <a:rPr lang="en-US" sz="1800" b="1" u="sng" dirty="0" smtClean="0">
                <a:latin typeface="Arial" panose="020B0604020202020204" pitchFamily="34" charset="0"/>
                <a:cs typeface="Arial" panose="020B0604020202020204" pitchFamily="34" charset="0"/>
              </a:rPr>
            </a:br>
            <a:r>
              <a:rPr lang="en-US" sz="1800" dirty="0">
                <a:latin typeface="Arial" panose="020B0604020202020204" pitchFamily="34" charset="0"/>
                <a:cs typeface="Arial" panose="020B0604020202020204" pitchFamily="34" charset="0"/>
              </a:rPr>
              <a:t/>
            </a:r>
            <a:br>
              <a:rPr lang="en-US" sz="1800" dirty="0">
                <a:latin typeface="Arial" panose="020B0604020202020204" pitchFamily="34" charset="0"/>
                <a:cs typeface="Arial" panose="020B0604020202020204" pitchFamily="34" charset="0"/>
              </a:rPr>
            </a:br>
            <a:r>
              <a:rPr lang="en-US" sz="1800" b="1" i="1" dirty="0">
                <a:latin typeface="Arial" panose="020B0604020202020204" pitchFamily="34" charset="0"/>
                <a:cs typeface="Arial" panose="020B0604020202020204" pitchFamily="34" charset="0"/>
              </a:rPr>
              <a:t>Federal Protection of Journalists and Media Professionals Act, 2021 (draft): </a:t>
            </a:r>
            <a:r>
              <a:rPr lang="en-US" sz="1800" dirty="0">
                <a:latin typeface="Arial" panose="020B0604020202020204" pitchFamily="34" charset="0"/>
                <a:cs typeface="Arial" panose="020B0604020202020204" pitchFamily="34" charset="0"/>
              </a:rPr>
              <a:t/>
            </a:r>
            <a:br>
              <a:rPr lang="en-US" sz="1800" dirty="0">
                <a:latin typeface="Arial" panose="020B0604020202020204" pitchFamily="34" charset="0"/>
                <a:cs typeface="Arial" panose="020B0604020202020204" pitchFamily="34" charset="0"/>
              </a:rPr>
            </a:br>
            <a:r>
              <a:rPr lang="en-US" sz="1800" dirty="0">
                <a:latin typeface="Arial" panose="020B0604020202020204" pitchFamily="34" charset="0"/>
                <a:cs typeface="Arial" panose="020B0604020202020204" pitchFamily="34" charset="0"/>
              </a:rPr>
              <a:t>According to article 209 </a:t>
            </a:r>
            <a:br>
              <a:rPr lang="en-US" sz="1800" dirty="0">
                <a:latin typeface="Arial" panose="020B0604020202020204" pitchFamily="34" charset="0"/>
                <a:cs typeface="Arial" panose="020B0604020202020204" pitchFamily="34" charset="0"/>
              </a:rPr>
            </a:br>
            <a:r>
              <a:rPr lang="en-US" sz="1800" dirty="0">
                <a:latin typeface="Arial" panose="020B0604020202020204" pitchFamily="34" charset="0"/>
                <a:cs typeface="Arial" panose="020B0604020202020204" pitchFamily="34" charset="0"/>
              </a:rPr>
              <a:t> </a:t>
            </a:r>
            <a:br>
              <a:rPr lang="en-US" sz="1800" dirty="0">
                <a:latin typeface="Arial" panose="020B0604020202020204" pitchFamily="34" charset="0"/>
                <a:cs typeface="Arial" panose="020B0604020202020204" pitchFamily="34" charset="0"/>
              </a:rPr>
            </a:br>
            <a:r>
              <a:rPr lang="en-US" sz="1800" b="1" i="1" dirty="0">
                <a:latin typeface="Arial" panose="020B0604020202020204" pitchFamily="34" charset="0"/>
                <a:cs typeface="Arial" panose="020B0604020202020204" pitchFamily="34" charset="0"/>
              </a:rPr>
              <a:t>Sindh Protection of Journalists and Other Media Practitioners Act, 2021 (passed): </a:t>
            </a:r>
            <a:r>
              <a:rPr lang="en-US" sz="1800" dirty="0">
                <a:latin typeface="Arial" panose="020B0604020202020204" pitchFamily="34" charset="0"/>
                <a:cs typeface="Arial" panose="020B0604020202020204" pitchFamily="34" charset="0"/>
              </a:rPr>
              <a:t/>
            </a:r>
            <a:br>
              <a:rPr lang="en-US" sz="1800" dirty="0">
                <a:latin typeface="Arial" panose="020B0604020202020204" pitchFamily="34" charset="0"/>
                <a:cs typeface="Arial" panose="020B0604020202020204" pitchFamily="34" charset="0"/>
              </a:rPr>
            </a:br>
            <a:r>
              <a:rPr lang="en-US" sz="1800" dirty="0">
                <a:latin typeface="Arial" panose="020B0604020202020204" pitchFamily="34" charset="0"/>
                <a:cs typeface="Arial" panose="020B0604020202020204" pitchFamily="34" charset="0"/>
              </a:rPr>
              <a:t>Same as Federal Act (except for “physically challenged”).</a:t>
            </a:r>
            <a:br>
              <a:rPr lang="en-US" sz="1800" dirty="0">
                <a:latin typeface="Arial" panose="020B0604020202020204" pitchFamily="34" charset="0"/>
                <a:cs typeface="Arial" panose="020B0604020202020204" pitchFamily="34" charset="0"/>
              </a:rPr>
            </a:br>
            <a:r>
              <a:rPr lang="en-US" sz="1800" dirty="0">
                <a:latin typeface="Arial" panose="020B0604020202020204" pitchFamily="34" charset="0"/>
                <a:cs typeface="Arial" panose="020B0604020202020204" pitchFamily="34" charset="0"/>
              </a:rPr>
              <a:t> </a:t>
            </a:r>
            <a:r>
              <a:rPr lang="en-US" sz="1800" dirty="0">
                <a:solidFill>
                  <a:srgbClr val="FF0000"/>
                </a:solidFill>
                <a:latin typeface="Arial" panose="020B0604020202020204" pitchFamily="34" charset="0"/>
                <a:cs typeface="Arial" panose="020B0604020202020204" pitchFamily="34" charset="0"/>
              </a:rPr>
              <a:t/>
            </a:r>
            <a:br>
              <a:rPr lang="en-US" sz="1800" dirty="0">
                <a:solidFill>
                  <a:srgbClr val="FF0000"/>
                </a:solidFill>
                <a:latin typeface="Arial" panose="020B0604020202020204" pitchFamily="34" charset="0"/>
                <a:cs typeface="Arial" panose="020B0604020202020204" pitchFamily="34" charset="0"/>
              </a:rPr>
            </a:br>
            <a:r>
              <a:rPr lang="en-US" sz="1800" b="1" i="1" dirty="0">
                <a:solidFill>
                  <a:srgbClr val="FF0000"/>
                </a:solidFill>
                <a:latin typeface="Arial" panose="020B0604020202020204" pitchFamily="34" charset="0"/>
                <a:cs typeface="Arial" panose="020B0604020202020204" pitchFamily="34" charset="0"/>
              </a:rPr>
              <a:t>NOTES:</a:t>
            </a:r>
            <a:r>
              <a:rPr lang="en-US" sz="1800" dirty="0">
                <a:solidFill>
                  <a:srgbClr val="FF0000"/>
                </a:solidFill>
                <a:latin typeface="Arial" panose="020B0604020202020204" pitchFamily="34" charset="0"/>
                <a:cs typeface="Arial" panose="020B0604020202020204" pitchFamily="34" charset="0"/>
              </a:rPr>
              <a:t> </a:t>
            </a:r>
            <a:r>
              <a:rPr lang="en-US" sz="1800" i="1" dirty="0">
                <a:solidFill>
                  <a:srgbClr val="FF0000"/>
                </a:solidFill>
                <a:latin typeface="Arial" panose="020B0604020202020204" pitchFamily="34" charset="0"/>
                <a:cs typeface="Arial" panose="020B0604020202020204" pitchFamily="34" charset="0"/>
              </a:rPr>
              <a:t>“Physically challenged” in federal bill should be removed as grounds for removal because being physically challenged is not an impediment to being mentally or professionally competent. It is also highly discriminatory</a:t>
            </a:r>
            <a:r>
              <a:rPr lang="en-US" sz="1800" dirty="0" smtClean="0">
                <a:solidFill>
                  <a:srgbClr val="FF0000"/>
                </a:solidFill>
                <a:latin typeface="Arial" panose="020B0604020202020204" pitchFamily="34" charset="0"/>
                <a:cs typeface="Arial" panose="020B0604020202020204" pitchFamily="34" charset="0"/>
              </a:rPr>
              <a:t>.</a:t>
            </a:r>
            <a:br>
              <a:rPr lang="en-US" sz="1800" dirty="0" smtClean="0">
                <a:solidFill>
                  <a:srgbClr val="FF0000"/>
                </a:solidFill>
                <a:latin typeface="Arial" panose="020B0604020202020204" pitchFamily="34" charset="0"/>
                <a:cs typeface="Arial" panose="020B0604020202020204" pitchFamily="34" charset="0"/>
              </a:rPr>
            </a:br>
            <a:r>
              <a:rPr lang="en-US" sz="1800" dirty="0">
                <a:solidFill>
                  <a:srgbClr val="FF0000"/>
                </a:solidFill>
                <a:latin typeface="Arial" panose="020B0604020202020204" pitchFamily="34" charset="0"/>
                <a:cs typeface="Arial" panose="020B0604020202020204" pitchFamily="34" charset="0"/>
              </a:rPr>
              <a:t/>
            </a:r>
            <a:br>
              <a:rPr lang="en-US" sz="1800" dirty="0">
                <a:solidFill>
                  <a:srgbClr val="FF0000"/>
                </a:solidFill>
                <a:latin typeface="Arial" panose="020B0604020202020204" pitchFamily="34" charset="0"/>
                <a:cs typeface="Arial" panose="020B0604020202020204" pitchFamily="34" charset="0"/>
              </a:rPr>
            </a:br>
            <a:r>
              <a:rPr lang="en-US" sz="1800" b="1" u="sng" dirty="0">
                <a:latin typeface="Arial" panose="020B0604020202020204" pitchFamily="34" charset="0"/>
                <a:cs typeface="Arial" panose="020B0604020202020204" pitchFamily="34" charset="0"/>
              </a:rPr>
              <a:t>Section:</a:t>
            </a:r>
            <a:r>
              <a:rPr lang="en-US" sz="1800" u="sng" dirty="0">
                <a:latin typeface="Arial" panose="020B0604020202020204" pitchFamily="34" charset="0"/>
                <a:cs typeface="Arial" panose="020B0604020202020204" pitchFamily="34" charset="0"/>
              </a:rPr>
              <a:t> </a:t>
            </a:r>
            <a:r>
              <a:rPr lang="en-US" sz="1800" b="1" u="sng" dirty="0">
                <a:latin typeface="Arial" panose="020B0604020202020204" pitchFamily="34" charset="0"/>
                <a:cs typeface="Arial" panose="020B0604020202020204" pitchFamily="34" charset="0"/>
              </a:rPr>
              <a:t>TERMS AND CONDITIONS OF SERVICE OF MEMBERS INCLUDING </a:t>
            </a:r>
            <a:r>
              <a:rPr lang="en-US" sz="1800" b="1" u="sng" dirty="0" smtClean="0">
                <a:latin typeface="Arial" panose="020B0604020202020204" pitchFamily="34" charset="0"/>
                <a:cs typeface="Arial" panose="020B0604020202020204" pitchFamily="34" charset="0"/>
              </a:rPr>
              <a:t>CHAIRPERSON</a:t>
            </a:r>
            <a:br>
              <a:rPr lang="en-US" sz="1800" b="1" u="sng" dirty="0" smtClean="0">
                <a:latin typeface="Arial" panose="020B0604020202020204" pitchFamily="34" charset="0"/>
                <a:cs typeface="Arial" panose="020B0604020202020204" pitchFamily="34" charset="0"/>
              </a:rPr>
            </a:br>
            <a:r>
              <a:rPr lang="en-US" sz="1800" dirty="0">
                <a:latin typeface="Arial" panose="020B0604020202020204" pitchFamily="34" charset="0"/>
                <a:cs typeface="Arial" panose="020B0604020202020204" pitchFamily="34" charset="0"/>
              </a:rPr>
              <a:t/>
            </a:r>
            <a:br>
              <a:rPr lang="en-US" sz="1800" dirty="0">
                <a:latin typeface="Arial" panose="020B0604020202020204" pitchFamily="34" charset="0"/>
                <a:cs typeface="Arial" panose="020B0604020202020204" pitchFamily="34" charset="0"/>
              </a:rPr>
            </a:br>
            <a:r>
              <a:rPr lang="en-US" sz="1800" b="1" i="1" dirty="0">
                <a:latin typeface="Arial" panose="020B0604020202020204" pitchFamily="34" charset="0"/>
                <a:cs typeface="Arial" panose="020B0604020202020204" pitchFamily="34" charset="0"/>
              </a:rPr>
              <a:t>Federal Protection of Journalists and Media Professionals Act, 2021 (draft): </a:t>
            </a:r>
            <a:r>
              <a:rPr lang="en-US" sz="1800" dirty="0">
                <a:latin typeface="Arial" panose="020B0604020202020204" pitchFamily="34" charset="0"/>
                <a:cs typeface="Arial" panose="020B0604020202020204" pitchFamily="34" charset="0"/>
              </a:rPr>
              <a:t> Prerogative of the federal government</a:t>
            </a:r>
            <a:br>
              <a:rPr lang="en-US" sz="1800" dirty="0">
                <a:latin typeface="Arial" panose="020B0604020202020204" pitchFamily="34" charset="0"/>
                <a:cs typeface="Arial" panose="020B0604020202020204" pitchFamily="34" charset="0"/>
              </a:rPr>
            </a:br>
            <a:r>
              <a:rPr lang="en-US" sz="1800" dirty="0">
                <a:latin typeface="Arial" panose="020B0604020202020204" pitchFamily="34" charset="0"/>
                <a:cs typeface="Arial" panose="020B0604020202020204" pitchFamily="34" charset="0"/>
              </a:rPr>
              <a:t> </a:t>
            </a:r>
            <a:br>
              <a:rPr lang="en-US" sz="1800" dirty="0">
                <a:latin typeface="Arial" panose="020B0604020202020204" pitchFamily="34" charset="0"/>
                <a:cs typeface="Arial" panose="020B0604020202020204" pitchFamily="34" charset="0"/>
              </a:rPr>
            </a:br>
            <a:r>
              <a:rPr lang="en-US" sz="1800" b="1" i="1" dirty="0">
                <a:latin typeface="Arial" panose="020B0604020202020204" pitchFamily="34" charset="0"/>
                <a:cs typeface="Arial" panose="020B0604020202020204" pitchFamily="34" charset="0"/>
              </a:rPr>
              <a:t>Sindh Protection of Journalists and Other Media Practitioners Act, 2021 (passed): </a:t>
            </a:r>
            <a:r>
              <a:rPr lang="en-US" sz="1800" dirty="0">
                <a:latin typeface="Arial" panose="020B0604020202020204" pitchFamily="34" charset="0"/>
                <a:cs typeface="Arial" panose="020B0604020202020204" pitchFamily="34" charset="0"/>
              </a:rPr>
              <a:t/>
            </a:r>
            <a:br>
              <a:rPr lang="en-US" sz="1800" dirty="0">
                <a:latin typeface="Arial" panose="020B0604020202020204" pitchFamily="34" charset="0"/>
                <a:cs typeface="Arial" panose="020B0604020202020204" pitchFamily="34" charset="0"/>
              </a:rPr>
            </a:br>
            <a:r>
              <a:rPr lang="en-US" sz="1800" dirty="0">
                <a:latin typeface="Arial" panose="020B0604020202020204" pitchFamily="34" charset="0"/>
                <a:cs typeface="Arial" panose="020B0604020202020204" pitchFamily="34" charset="0"/>
              </a:rPr>
              <a:t>Sindh government will notify after consultation with Commission members.</a:t>
            </a:r>
            <a:br>
              <a:rPr lang="en-US" sz="1800" dirty="0">
                <a:latin typeface="Arial" panose="020B0604020202020204" pitchFamily="34" charset="0"/>
                <a:cs typeface="Arial" panose="020B0604020202020204" pitchFamily="34" charset="0"/>
              </a:rPr>
            </a:br>
            <a:endParaRPr lang="en-US"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9403233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34795"/>
            <a:ext cx="10515600" cy="906326"/>
          </a:xfrm>
        </p:spPr>
        <p:txBody>
          <a:bodyPr>
            <a:normAutofit fontScale="90000"/>
          </a:bodyPr>
          <a:lstStyle/>
          <a:p>
            <a:pPr algn="ctr"/>
            <a:r>
              <a:rPr lang="en-US" sz="2700" b="1" dirty="0">
                <a:solidFill>
                  <a:srgbClr val="00B0F0"/>
                </a:solidFill>
                <a:latin typeface="Arial" panose="020B0604020202020204" pitchFamily="34" charset="0"/>
                <a:cs typeface="Arial" panose="020B0604020202020204" pitchFamily="34" charset="0"/>
              </a:rPr>
              <a:t>PART VI - </a:t>
            </a:r>
            <a:r>
              <a:rPr lang="en-US" sz="2700" b="1" cap="small" dirty="0">
                <a:solidFill>
                  <a:srgbClr val="00B0F0"/>
                </a:solidFill>
                <a:latin typeface="Arial" panose="020B0604020202020204" pitchFamily="34" charset="0"/>
                <a:cs typeface="Arial" panose="020B0604020202020204" pitchFamily="34" charset="0"/>
              </a:rPr>
              <a:t>MANAGEMENT AND PROCEDURES OF THE COMMISSION</a:t>
            </a:r>
            <a:r>
              <a:rPr lang="en-US" dirty="0"/>
              <a:t/>
            </a:r>
            <a:br>
              <a:rPr lang="en-US" dirty="0"/>
            </a:br>
            <a:endParaRPr lang="en-US" dirty="0"/>
          </a:p>
        </p:txBody>
      </p:sp>
      <p:sp>
        <p:nvSpPr>
          <p:cNvPr id="3" name="Content Placeholder 2"/>
          <p:cNvSpPr>
            <a:spLocks noGrp="1"/>
          </p:cNvSpPr>
          <p:nvPr>
            <p:ph idx="1"/>
          </p:nvPr>
        </p:nvSpPr>
        <p:spPr>
          <a:xfrm>
            <a:off x="838200" y="1088570"/>
            <a:ext cx="10515600" cy="5460275"/>
          </a:xfrm>
        </p:spPr>
        <p:txBody>
          <a:bodyPr>
            <a:noAutofit/>
          </a:bodyPr>
          <a:lstStyle/>
          <a:p>
            <a:pPr marL="0" indent="0">
              <a:buNone/>
            </a:pPr>
            <a:r>
              <a:rPr lang="en-US" sz="2000" b="1" u="sng" dirty="0">
                <a:latin typeface="Arial" panose="020B0604020202020204" pitchFamily="34" charset="0"/>
                <a:cs typeface="Arial" panose="020B0604020202020204" pitchFamily="34" charset="0"/>
              </a:rPr>
              <a:t>Section:</a:t>
            </a:r>
            <a:r>
              <a:rPr lang="en-US" sz="2000" u="sng" dirty="0">
                <a:latin typeface="Arial" panose="020B0604020202020204" pitchFamily="34" charset="0"/>
                <a:cs typeface="Arial" panose="020B0604020202020204" pitchFamily="34" charset="0"/>
              </a:rPr>
              <a:t> </a:t>
            </a:r>
            <a:r>
              <a:rPr lang="en-US" sz="2000" b="1" u="sng" dirty="0">
                <a:latin typeface="Arial" panose="020B0604020202020204" pitchFamily="34" charset="0"/>
                <a:cs typeface="Arial" panose="020B0604020202020204" pitchFamily="34" charset="0"/>
              </a:rPr>
              <a:t>FUNCTIONS OF THE INDEPENDENT COMMISSION</a:t>
            </a:r>
            <a:r>
              <a:rPr lang="en-US" sz="2000" b="1" u="sng" dirty="0" smtClean="0">
                <a:latin typeface="Arial" panose="020B0604020202020204" pitchFamily="34" charset="0"/>
                <a:cs typeface="Arial" panose="020B0604020202020204" pitchFamily="34" charset="0"/>
              </a:rPr>
              <a:t>.</a:t>
            </a:r>
            <a:endParaRPr lang="en-US" sz="2000" u="sng" dirty="0" smtClean="0">
              <a:latin typeface="Arial" panose="020B0604020202020204" pitchFamily="34" charset="0"/>
              <a:cs typeface="Arial" panose="020B0604020202020204" pitchFamily="34" charset="0"/>
            </a:endParaRPr>
          </a:p>
          <a:p>
            <a:pPr marL="0" indent="0">
              <a:buNone/>
            </a:pPr>
            <a:endParaRPr lang="en-US" sz="2000" dirty="0">
              <a:latin typeface="Arial" panose="020B0604020202020204" pitchFamily="34" charset="0"/>
              <a:cs typeface="Arial" panose="020B0604020202020204" pitchFamily="34" charset="0"/>
            </a:endParaRPr>
          </a:p>
          <a:p>
            <a:pPr marL="0" indent="0">
              <a:buNone/>
            </a:pPr>
            <a:r>
              <a:rPr lang="en-US" sz="2000" b="1" i="1" dirty="0">
                <a:latin typeface="Arial" panose="020B0604020202020204" pitchFamily="34" charset="0"/>
                <a:cs typeface="Arial" panose="020B0604020202020204" pitchFamily="34" charset="0"/>
              </a:rPr>
              <a:t>Federal Protection of Journalists and Media Professionals Act, 2021 (draft):</a:t>
            </a:r>
            <a:r>
              <a:rPr lang="en-US" sz="2000" dirty="0">
                <a:latin typeface="Arial" panose="020B0604020202020204" pitchFamily="34" charset="0"/>
                <a:cs typeface="Arial" panose="020B0604020202020204" pitchFamily="34" charset="0"/>
              </a:rPr>
              <a:t> </a:t>
            </a:r>
          </a:p>
          <a:p>
            <a:pPr marL="0" indent="0">
              <a:buNone/>
            </a:pPr>
            <a:r>
              <a:rPr lang="en-US" sz="2000" dirty="0">
                <a:latin typeface="Arial" panose="020B0604020202020204" pitchFamily="34" charset="0"/>
                <a:cs typeface="Arial" panose="020B0604020202020204" pitchFamily="34" charset="0"/>
              </a:rPr>
              <a:t>-Entertain for investigation complaints for both attacks and failure to enforce rights</a:t>
            </a:r>
          </a:p>
          <a:p>
            <a:pPr marL="0" indent="0">
              <a:buNone/>
            </a:pPr>
            <a:r>
              <a:rPr lang="en-US" sz="2000" dirty="0">
                <a:latin typeface="Arial" panose="020B0604020202020204" pitchFamily="34" charset="0"/>
                <a:cs typeface="Arial" panose="020B0604020202020204" pitchFamily="34" charset="0"/>
              </a:rPr>
              <a:t>-Produce annual report to be tabled in National Assembly through </a:t>
            </a:r>
            <a:r>
              <a:rPr lang="en-US" sz="2000" dirty="0" err="1">
                <a:latin typeface="Arial" panose="020B0604020202020204" pitchFamily="34" charset="0"/>
                <a:cs typeface="Arial" panose="020B0604020202020204" pitchFamily="34" charset="0"/>
              </a:rPr>
              <a:t>MoHR</a:t>
            </a:r>
            <a:endParaRPr lang="en-US" sz="2000" dirty="0">
              <a:latin typeface="Arial" panose="020B0604020202020204" pitchFamily="34" charset="0"/>
              <a:cs typeface="Arial" panose="020B0604020202020204" pitchFamily="34" charset="0"/>
            </a:endParaRPr>
          </a:p>
          <a:p>
            <a:pPr marL="0" indent="0">
              <a:buNone/>
            </a:pPr>
            <a:r>
              <a:rPr lang="en-US" sz="2000" dirty="0">
                <a:latin typeface="Arial" panose="020B0604020202020204" pitchFamily="34" charset="0"/>
                <a:cs typeface="Arial" panose="020B0604020202020204" pitchFamily="34" charset="0"/>
              </a:rPr>
              <a:t>-Pay compensation to aggrieved journalists (or heirs), if determined, through pre-developed compensatory framework</a:t>
            </a:r>
            <a:r>
              <a:rPr lang="en-US" sz="2000" b="1" i="1" dirty="0">
                <a:latin typeface="Arial" panose="020B0604020202020204" pitchFamily="34" charset="0"/>
                <a:cs typeface="Arial" panose="020B0604020202020204" pitchFamily="34" charset="0"/>
              </a:rPr>
              <a:t> </a:t>
            </a:r>
            <a:endParaRPr lang="en-US" sz="2000" dirty="0">
              <a:latin typeface="Arial" panose="020B0604020202020204" pitchFamily="34" charset="0"/>
              <a:cs typeface="Arial" panose="020B0604020202020204" pitchFamily="34" charset="0"/>
            </a:endParaRPr>
          </a:p>
          <a:p>
            <a:pPr marL="0" indent="0">
              <a:buNone/>
            </a:pPr>
            <a:r>
              <a:rPr lang="en-US" sz="2000" dirty="0">
                <a:latin typeface="Arial" panose="020B0604020202020204" pitchFamily="34" charset="0"/>
                <a:cs typeface="Arial" panose="020B0604020202020204" pitchFamily="34" charset="0"/>
              </a:rPr>
              <a:t> </a:t>
            </a:r>
          </a:p>
          <a:p>
            <a:pPr marL="0" indent="0">
              <a:buNone/>
            </a:pPr>
            <a:r>
              <a:rPr lang="en-US" sz="2000" b="1" i="1" dirty="0">
                <a:latin typeface="Arial" panose="020B0604020202020204" pitchFamily="34" charset="0"/>
                <a:cs typeface="Arial" panose="020B0604020202020204" pitchFamily="34" charset="0"/>
              </a:rPr>
              <a:t>Sindh Protection of Journalists and Other Media Practitioners Act, 2021 (passed): </a:t>
            </a:r>
            <a:endParaRPr lang="en-US" sz="2000" dirty="0">
              <a:latin typeface="Arial" panose="020B0604020202020204" pitchFamily="34" charset="0"/>
              <a:cs typeface="Arial" panose="020B0604020202020204" pitchFamily="34" charset="0"/>
            </a:endParaRPr>
          </a:p>
          <a:p>
            <a:pPr marL="0" indent="0">
              <a:buNone/>
            </a:pPr>
            <a:r>
              <a:rPr lang="en-US" sz="2000" dirty="0">
                <a:latin typeface="Arial" panose="020B0604020202020204" pitchFamily="34" charset="0"/>
                <a:cs typeface="Arial" panose="020B0604020202020204" pitchFamily="34" charset="0"/>
              </a:rPr>
              <a:t>-Entertain for investigation complaints for both attacks and failure to enforce rights</a:t>
            </a:r>
          </a:p>
          <a:p>
            <a:pPr marL="0" indent="0">
              <a:buNone/>
            </a:pPr>
            <a:r>
              <a:rPr lang="en-US" sz="2000" dirty="0">
                <a:latin typeface="Arial" panose="020B0604020202020204" pitchFamily="34" charset="0"/>
                <a:cs typeface="Arial" panose="020B0604020202020204" pitchFamily="34" charset="0"/>
              </a:rPr>
              <a:t>-Produce annual report (but no promise of tabling it in Sindh Assembly)</a:t>
            </a:r>
          </a:p>
          <a:p>
            <a:pPr marL="0" indent="0">
              <a:buNone/>
            </a:pPr>
            <a:r>
              <a:rPr lang="en-US" sz="2000" dirty="0">
                <a:latin typeface="Arial" panose="020B0604020202020204" pitchFamily="34" charset="0"/>
                <a:cs typeface="Arial" panose="020B0604020202020204" pitchFamily="34" charset="0"/>
              </a:rPr>
              <a:t>-No promise of determining compensation or other redressed actions for aggrieved journalists</a:t>
            </a:r>
          </a:p>
          <a:p>
            <a:pPr marL="0" indent="0">
              <a:buNone/>
            </a:pPr>
            <a:r>
              <a:rPr lang="en-US" sz="2000" dirty="0">
                <a:latin typeface="Arial" panose="020B0604020202020204" pitchFamily="34" charset="0"/>
                <a:cs typeface="Arial" panose="020B0604020202020204" pitchFamily="34" charset="0"/>
              </a:rPr>
              <a:t> </a:t>
            </a:r>
            <a:endParaRPr lang="en-US" sz="2000" u="sng"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3273235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575606"/>
          </a:xfrm>
        </p:spPr>
        <p:txBody>
          <a:bodyPr>
            <a:normAutofit/>
          </a:bodyPr>
          <a:lstStyle/>
          <a:p>
            <a:pPr marL="0" indent="0"/>
            <a:r>
              <a:rPr lang="en-US" sz="2000" b="1" u="sng" dirty="0">
                <a:latin typeface="Arial" panose="020B0604020202020204" pitchFamily="34" charset="0"/>
                <a:cs typeface="Arial" panose="020B0604020202020204" pitchFamily="34" charset="0"/>
              </a:rPr>
              <a:t>Section:</a:t>
            </a:r>
            <a:r>
              <a:rPr lang="en-US" sz="2000" u="sng" dirty="0">
                <a:latin typeface="Arial" panose="020B0604020202020204" pitchFamily="34" charset="0"/>
                <a:cs typeface="Arial" panose="020B0604020202020204" pitchFamily="34" charset="0"/>
              </a:rPr>
              <a:t> </a:t>
            </a:r>
            <a:r>
              <a:rPr lang="en-US" sz="2000" b="1" u="sng" dirty="0">
                <a:latin typeface="Arial" panose="020B0604020202020204" pitchFamily="34" charset="0"/>
                <a:cs typeface="Arial" panose="020B0604020202020204" pitchFamily="34" charset="0"/>
              </a:rPr>
              <a:t>PROCEDURE OF THE INDEPENDENT </a:t>
            </a:r>
            <a:r>
              <a:rPr lang="en-US" sz="2000" b="1" u="sng" dirty="0" smtClean="0">
                <a:latin typeface="Arial" panose="020B0604020202020204" pitchFamily="34" charset="0"/>
                <a:cs typeface="Arial" panose="020B0604020202020204" pitchFamily="34" charset="0"/>
              </a:rPr>
              <a:t>COMMISSION</a:t>
            </a:r>
            <a:br>
              <a:rPr lang="en-US" sz="2000" b="1" u="sng" dirty="0" smtClean="0">
                <a:latin typeface="Arial" panose="020B0604020202020204" pitchFamily="34" charset="0"/>
                <a:cs typeface="Arial" panose="020B0604020202020204" pitchFamily="34" charset="0"/>
              </a:rPr>
            </a:br>
            <a:r>
              <a:rPr lang="en-US" sz="2000" u="sng" dirty="0">
                <a:latin typeface="Arial" panose="020B0604020202020204" pitchFamily="34" charset="0"/>
                <a:cs typeface="Arial" panose="020B0604020202020204" pitchFamily="34" charset="0"/>
              </a:rPr>
              <a:t/>
            </a:r>
            <a:br>
              <a:rPr lang="en-US" sz="2000" u="sng" dirty="0">
                <a:latin typeface="Arial" panose="020B0604020202020204" pitchFamily="34" charset="0"/>
                <a:cs typeface="Arial" panose="020B0604020202020204" pitchFamily="34" charset="0"/>
              </a:rPr>
            </a:br>
            <a:r>
              <a:rPr lang="en-US" sz="2000" b="1" i="1" dirty="0">
                <a:latin typeface="Arial" panose="020B0604020202020204" pitchFamily="34" charset="0"/>
                <a:cs typeface="Arial" panose="020B0604020202020204" pitchFamily="34" charset="0"/>
              </a:rPr>
              <a:t>Federal Protection of Journalists and Media Professionals Act, 2021 (draft):</a:t>
            </a:r>
            <a:r>
              <a:rPr lang="en-US" sz="2000" dirty="0">
                <a:latin typeface="Arial" panose="020B0604020202020204" pitchFamily="34" charset="0"/>
                <a:cs typeface="Arial" panose="020B0604020202020204" pitchFamily="34" charset="0"/>
              </a:rPr>
              <a:t/>
            </a:r>
            <a:br>
              <a:rPr lang="en-US" sz="2000"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 -Structure: Commission will self-regulate (can produce its own rules and regulations) </a:t>
            </a:r>
            <a:br>
              <a:rPr lang="en-US" sz="2000"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-Commission to have office, staff and budget</a:t>
            </a:r>
            <a:br>
              <a:rPr lang="en-US" sz="2000"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Quorum: at least half of all members</a:t>
            </a:r>
            <a:br>
              <a:rPr lang="en-US" sz="2000"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-Self-regulation</a:t>
            </a:r>
            <a:br>
              <a:rPr lang="en-US" sz="2000"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-Decisions: simple majority of quorum members – to be authenticated by chairperson or nominee</a:t>
            </a:r>
            <a:r>
              <a:rPr lang="en-US" sz="2000" b="1" i="1" dirty="0">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
            </a:r>
            <a:br>
              <a:rPr lang="en-US" sz="2000"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 </a:t>
            </a:r>
            <a:br>
              <a:rPr lang="en-US" sz="2000" dirty="0">
                <a:latin typeface="Arial" panose="020B0604020202020204" pitchFamily="34" charset="0"/>
                <a:cs typeface="Arial" panose="020B0604020202020204" pitchFamily="34" charset="0"/>
              </a:rPr>
            </a:br>
            <a:r>
              <a:rPr lang="en-US" sz="2000" b="1" i="1" dirty="0">
                <a:latin typeface="Arial" panose="020B0604020202020204" pitchFamily="34" charset="0"/>
                <a:cs typeface="Arial" panose="020B0604020202020204" pitchFamily="34" charset="0"/>
              </a:rPr>
              <a:t>Sindh Protection of Journalists and Other Media Practitioners Act, 2021 (passed): </a:t>
            </a:r>
            <a:r>
              <a:rPr lang="en-US" sz="2000" dirty="0">
                <a:latin typeface="Arial" panose="020B0604020202020204" pitchFamily="34" charset="0"/>
                <a:cs typeface="Arial" panose="020B0604020202020204" pitchFamily="34" charset="0"/>
              </a:rPr>
              <a:t/>
            </a:r>
            <a:br>
              <a:rPr lang="en-US" sz="2000"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-Structure: Commission will self-regulate (can produce its own rules and regulations) </a:t>
            </a:r>
            <a:br>
              <a:rPr lang="en-US" sz="2000"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-Commission can do fund raising -Commission to have office, staff and budget</a:t>
            </a:r>
            <a:br>
              <a:rPr lang="en-US" sz="2000"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Quorum: At least one-third of all members</a:t>
            </a:r>
            <a:br>
              <a:rPr lang="en-US" sz="2000"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-Decisions: simple majority of quorum members – to be authenticated by chairperson or nominee</a:t>
            </a:r>
            <a:br>
              <a:rPr lang="en-US" sz="2000"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
            </a:r>
            <a:br>
              <a:rPr lang="en-US" sz="2000" dirty="0">
                <a:latin typeface="Arial" panose="020B0604020202020204" pitchFamily="34" charset="0"/>
                <a:cs typeface="Arial" panose="020B0604020202020204" pitchFamily="34" charset="0"/>
              </a:rPr>
            </a:br>
            <a:endParaRPr lang="en-US" sz="2000" dirty="0"/>
          </a:p>
        </p:txBody>
      </p:sp>
    </p:spTree>
    <p:extLst>
      <p:ext uri="{BB962C8B-B14F-4D97-AF65-F5344CB8AC3E}">
        <p14:creationId xmlns:p14="http://schemas.microsoft.com/office/powerpoint/2010/main" val="54213084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492875"/>
          </a:xfrm>
        </p:spPr>
        <p:txBody>
          <a:bodyPr>
            <a:normAutofit/>
          </a:bodyPr>
          <a:lstStyle/>
          <a:p>
            <a:r>
              <a:rPr lang="en-US" sz="2000" b="1" u="sng" dirty="0">
                <a:latin typeface="Arial" panose="020B0604020202020204" pitchFamily="34" charset="0"/>
                <a:cs typeface="Arial" panose="020B0604020202020204" pitchFamily="34" charset="0"/>
              </a:rPr>
              <a:t>Section:</a:t>
            </a:r>
            <a:r>
              <a:rPr lang="en-US" sz="2000" u="sng" dirty="0">
                <a:latin typeface="Arial" panose="020B0604020202020204" pitchFamily="34" charset="0"/>
                <a:cs typeface="Arial" panose="020B0604020202020204" pitchFamily="34" charset="0"/>
              </a:rPr>
              <a:t> </a:t>
            </a:r>
            <a:r>
              <a:rPr lang="en-US" sz="2000" b="1" u="sng" dirty="0">
                <a:latin typeface="Arial" panose="020B0604020202020204" pitchFamily="34" charset="0"/>
                <a:cs typeface="Arial" panose="020B0604020202020204" pitchFamily="34" charset="0"/>
              </a:rPr>
              <a:t>INQUIRY INTO </a:t>
            </a:r>
            <a:r>
              <a:rPr lang="en-US" sz="2000" b="1" u="sng" dirty="0" smtClean="0">
                <a:latin typeface="Arial" panose="020B0604020202020204" pitchFamily="34" charset="0"/>
                <a:cs typeface="Arial" panose="020B0604020202020204" pitchFamily="34" charset="0"/>
              </a:rPr>
              <a:t>COMPLAINTS</a:t>
            </a:r>
            <a:r>
              <a:rPr lang="en-US" sz="2000" b="1" dirty="0" smtClean="0">
                <a:latin typeface="Arial" panose="020B0604020202020204" pitchFamily="34" charset="0"/>
                <a:cs typeface="Arial" panose="020B0604020202020204" pitchFamily="34" charset="0"/>
              </a:rPr>
              <a:t/>
            </a:r>
            <a:br>
              <a:rPr lang="en-US" sz="2000" b="1" dirty="0" smtClean="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
            </a:r>
            <a:br>
              <a:rPr lang="en-US" sz="2000" dirty="0">
                <a:latin typeface="Arial" panose="020B0604020202020204" pitchFamily="34" charset="0"/>
                <a:cs typeface="Arial" panose="020B0604020202020204" pitchFamily="34" charset="0"/>
              </a:rPr>
            </a:br>
            <a:r>
              <a:rPr lang="en-US" sz="2000" b="1" i="1" dirty="0">
                <a:latin typeface="Arial" panose="020B0604020202020204" pitchFamily="34" charset="0"/>
                <a:cs typeface="Arial" panose="020B0604020202020204" pitchFamily="34" charset="0"/>
              </a:rPr>
              <a:t>Federal Protection of Journalists and Media Professionals Act, 2021 (draft): </a:t>
            </a:r>
            <a:r>
              <a:rPr lang="en-US" sz="2000" dirty="0">
                <a:latin typeface="Arial" panose="020B0604020202020204" pitchFamily="34" charset="0"/>
                <a:cs typeface="Arial" panose="020B0604020202020204" pitchFamily="34" charset="0"/>
              </a:rPr>
              <a:t/>
            </a:r>
            <a:br>
              <a:rPr lang="en-US" sz="2000"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Either through filed complaints or initiate </a:t>
            </a:r>
            <a:r>
              <a:rPr lang="en-US" sz="2000" dirty="0" err="1">
                <a:latin typeface="Arial" panose="020B0604020202020204" pitchFamily="34" charset="0"/>
                <a:cs typeface="Arial" panose="020B0604020202020204" pitchFamily="34" charset="0"/>
              </a:rPr>
              <a:t>suo</a:t>
            </a:r>
            <a:r>
              <a:rPr lang="en-US" sz="2000" dirty="0">
                <a:latin typeface="Arial" panose="020B0604020202020204" pitchFamily="34" charset="0"/>
                <a:cs typeface="Arial" panose="020B0604020202020204" pitchFamily="34" charset="0"/>
              </a:rPr>
              <a:t> moto inquiry</a:t>
            </a:r>
            <a:br>
              <a:rPr lang="en-US" sz="2000"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 </a:t>
            </a:r>
            <a:br>
              <a:rPr lang="en-US" sz="2000" dirty="0">
                <a:latin typeface="Arial" panose="020B0604020202020204" pitchFamily="34" charset="0"/>
                <a:cs typeface="Arial" panose="020B0604020202020204" pitchFamily="34" charset="0"/>
              </a:rPr>
            </a:br>
            <a:r>
              <a:rPr lang="en-US" sz="2000" b="1" i="1" dirty="0">
                <a:latin typeface="Arial" panose="020B0604020202020204" pitchFamily="34" charset="0"/>
                <a:cs typeface="Arial" panose="020B0604020202020204" pitchFamily="34" charset="0"/>
              </a:rPr>
              <a:t>Sindh Protection of Journalists and Other Media Practitioners Act, 2021 (passed): </a:t>
            </a:r>
            <a:r>
              <a:rPr lang="en-US" sz="2000" dirty="0">
                <a:latin typeface="Arial" panose="020B0604020202020204" pitchFamily="34" charset="0"/>
                <a:cs typeface="Arial" panose="020B0604020202020204" pitchFamily="34" charset="0"/>
              </a:rPr>
              <a:t/>
            </a:r>
            <a:br>
              <a:rPr lang="en-US" sz="2000"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Same as Federal Act</a:t>
            </a:r>
            <a:br>
              <a:rPr lang="en-US" sz="2000" dirty="0">
                <a:latin typeface="Arial" panose="020B0604020202020204" pitchFamily="34" charset="0"/>
                <a:cs typeface="Arial" panose="020B0604020202020204" pitchFamily="34" charset="0"/>
              </a:rPr>
            </a:br>
            <a:r>
              <a:rPr lang="en-US" sz="2000" b="1" i="1" dirty="0">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
            </a:r>
            <a:br>
              <a:rPr lang="en-US" sz="2000" dirty="0">
                <a:latin typeface="Arial" panose="020B0604020202020204" pitchFamily="34" charset="0"/>
                <a:cs typeface="Arial" panose="020B0604020202020204" pitchFamily="34" charset="0"/>
              </a:rPr>
            </a:br>
            <a:r>
              <a:rPr lang="en-US" sz="2000" b="1" u="sng" dirty="0">
                <a:latin typeface="Arial" panose="020B0604020202020204" pitchFamily="34" charset="0"/>
                <a:cs typeface="Arial" panose="020B0604020202020204" pitchFamily="34" charset="0"/>
              </a:rPr>
              <a:t>Section:</a:t>
            </a:r>
            <a:r>
              <a:rPr lang="en-US" sz="2000" u="sng" dirty="0">
                <a:latin typeface="Arial" panose="020B0604020202020204" pitchFamily="34" charset="0"/>
                <a:cs typeface="Arial" panose="020B0604020202020204" pitchFamily="34" charset="0"/>
              </a:rPr>
              <a:t> </a:t>
            </a:r>
            <a:r>
              <a:rPr lang="en-US" sz="2000" b="1" u="sng" dirty="0">
                <a:latin typeface="Arial" panose="020B0604020202020204" pitchFamily="34" charset="0"/>
                <a:cs typeface="Arial" panose="020B0604020202020204" pitchFamily="34" charset="0"/>
              </a:rPr>
              <a:t>POWERS RELATING TO </a:t>
            </a:r>
            <a:r>
              <a:rPr lang="en-US" sz="2000" b="1" u="sng" dirty="0" smtClean="0">
                <a:latin typeface="Arial" panose="020B0604020202020204" pitchFamily="34" charset="0"/>
                <a:cs typeface="Arial" panose="020B0604020202020204" pitchFamily="34" charset="0"/>
              </a:rPr>
              <a:t>INQUIRIES</a:t>
            </a:r>
            <a:r>
              <a:rPr lang="en-US" sz="2000" dirty="0">
                <a:latin typeface="Arial" panose="020B0604020202020204" pitchFamily="34" charset="0"/>
                <a:cs typeface="Arial" panose="020B0604020202020204" pitchFamily="34" charset="0"/>
              </a:rPr>
              <a:t/>
            </a:r>
            <a:br>
              <a:rPr lang="en-US" sz="2000"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 </a:t>
            </a:r>
            <a:br>
              <a:rPr lang="en-US" sz="2000" dirty="0">
                <a:latin typeface="Arial" panose="020B0604020202020204" pitchFamily="34" charset="0"/>
                <a:cs typeface="Arial" panose="020B0604020202020204" pitchFamily="34" charset="0"/>
              </a:rPr>
            </a:br>
            <a:r>
              <a:rPr lang="en-US" sz="2000" b="1" i="1" dirty="0">
                <a:latin typeface="Arial" panose="020B0604020202020204" pitchFamily="34" charset="0"/>
                <a:cs typeface="Arial" panose="020B0604020202020204" pitchFamily="34" charset="0"/>
              </a:rPr>
              <a:t>Federal Protection of Journalists and Media Professionals Act, 2021 (draft): </a:t>
            </a:r>
            <a:r>
              <a:rPr lang="en-US" sz="2000" dirty="0">
                <a:latin typeface="Arial" panose="020B0604020202020204" pitchFamily="34" charset="0"/>
                <a:cs typeface="Arial" panose="020B0604020202020204" pitchFamily="34" charset="0"/>
              </a:rPr>
              <a:t/>
            </a:r>
            <a:br>
              <a:rPr lang="en-US" sz="2000" dirty="0">
                <a:latin typeface="Arial" panose="020B0604020202020204" pitchFamily="34" charset="0"/>
                <a:cs typeface="Arial" panose="020B0604020202020204" pitchFamily="34" charset="0"/>
              </a:rPr>
            </a:br>
            <a:r>
              <a:rPr lang="en-US" sz="2000" b="1" i="1" dirty="0">
                <a:latin typeface="Arial" panose="020B0604020202020204" pitchFamily="34" charset="0"/>
                <a:cs typeface="Arial" panose="020B0604020202020204" pitchFamily="34" charset="0"/>
              </a:rPr>
              <a:t>-</a:t>
            </a:r>
            <a:r>
              <a:rPr lang="en-US" sz="2000" dirty="0">
                <a:latin typeface="Arial" panose="020B0604020202020204" pitchFamily="34" charset="0"/>
                <a:cs typeface="Arial" panose="020B0604020202020204" pitchFamily="34" charset="0"/>
              </a:rPr>
              <a:t> Will have powers of civil court</a:t>
            </a:r>
            <a:br>
              <a:rPr lang="en-US" sz="2000"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-Can summon witnesses</a:t>
            </a:r>
            <a:br>
              <a:rPr lang="en-US" sz="2000"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-Can get documents</a:t>
            </a:r>
            <a:br>
              <a:rPr lang="en-US" sz="2000"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 </a:t>
            </a:r>
            <a:br>
              <a:rPr lang="en-US" sz="2000" dirty="0">
                <a:latin typeface="Arial" panose="020B0604020202020204" pitchFamily="34" charset="0"/>
                <a:cs typeface="Arial" panose="020B0604020202020204" pitchFamily="34" charset="0"/>
              </a:rPr>
            </a:br>
            <a:r>
              <a:rPr lang="en-US" sz="2000" b="1" i="1" dirty="0">
                <a:latin typeface="Arial" panose="020B0604020202020204" pitchFamily="34" charset="0"/>
                <a:cs typeface="Arial" panose="020B0604020202020204" pitchFamily="34" charset="0"/>
              </a:rPr>
              <a:t>Sindh Protection of Journalists and Other Media Practitioners Act, 2021 (passed): </a:t>
            </a:r>
            <a:r>
              <a:rPr lang="en-US" sz="2000" dirty="0">
                <a:latin typeface="Arial" panose="020B0604020202020204" pitchFamily="34" charset="0"/>
                <a:cs typeface="Arial" panose="020B0604020202020204" pitchFamily="34" charset="0"/>
              </a:rPr>
              <a:t/>
            </a:r>
            <a:br>
              <a:rPr lang="en-US" sz="2000"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Same as Federal Act. </a:t>
            </a:r>
            <a:br>
              <a:rPr lang="en-US" sz="2000" dirty="0">
                <a:latin typeface="Arial" panose="020B0604020202020204" pitchFamily="34" charset="0"/>
                <a:cs typeface="Arial" panose="020B0604020202020204" pitchFamily="34" charset="0"/>
              </a:rPr>
            </a:br>
            <a:r>
              <a:rPr lang="en-US" sz="2000" b="1" i="1" dirty="0">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
            </a:r>
            <a:br>
              <a:rPr lang="en-US" sz="2000" dirty="0">
                <a:latin typeface="Arial" panose="020B0604020202020204" pitchFamily="34" charset="0"/>
                <a:cs typeface="Arial" panose="020B0604020202020204" pitchFamily="34" charset="0"/>
              </a:rPr>
            </a:b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6222925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61257"/>
            <a:ext cx="10515600" cy="496389"/>
          </a:xfrm>
        </p:spPr>
        <p:txBody>
          <a:bodyPr>
            <a:normAutofit fontScale="90000"/>
          </a:bodyPr>
          <a:lstStyle/>
          <a:p>
            <a:pPr algn="ctr"/>
            <a:r>
              <a:rPr lang="en-US" b="1" i="1" dirty="0"/>
              <a:t> </a:t>
            </a:r>
            <a:r>
              <a:rPr lang="en-US" dirty="0"/>
              <a:t/>
            </a:r>
            <a:br>
              <a:rPr lang="en-US" dirty="0"/>
            </a:br>
            <a:r>
              <a:rPr lang="en-US" sz="3600" b="1" dirty="0">
                <a:solidFill>
                  <a:srgbClr val="00B0F0"/>
                </a:solidFill>
                <a:latin typeface="Arial" panose="020B0604020202020204" pitchFamily="34" charset="0"/>
                <a:cs typeface="Arial" panose="020B0604020202020204" pitchFamily="34" charset="0"/>
              </a:rPr>
              <a:t>PART VIII - OTHERS</a:t>
            </a:r>
            <a:r>
              <a:rPr lang="en-US" dirty="0"/>
              <a:t/>
            </a:r>
            <a:br>
              <a:rPr lang="en-US" dirty="0"/>
            </a:br>
            <a:endParaRPr lang="en-US" dirty="0"/>
          </a:p>
        </p:txBody>
      </p:sp>
      <p:sp>
        <p:nvSpPr>
          <p:cNvPr id="3" name="Content Placeholder 2"/>
          <p:cNvSpPr>
            <a:spLocks noGrp="1"/>
          </p:cNvSpPr>
          <p:nvPr>
            <p:ph idx="1"/>
          </p:nvPr>
        </p:nvSpPr>
        <p:spPr>
          <a:xfrm>
            <a:off x="838200" y="1201783"/>
            <a:ext cx="10596154" cy="5503817"/>
          </a:xfrm>
        </p:spPr>
        <p:txBody>
          <a:bodyPr>
            <a:noAutofit/>
          </a:bodyPr>
          <a:lstStyle/>
          <a:p>
            <a:pPr marL="0" indent="0">
              <a:buNone/>
            </a:pPr>
            <a:r>
              <a:rPr lang="en-US" sz="1400" b="1" u="sng" dirty="0">
                <a:latin typeface="Arial" panose="020B0604020202020204" pitchFamily="34" charset="0"/>
                <a:cs typeface="Arial" panose="020B0604020202020204" pitchFamily="34" charset="0"/>
              </a:rPr>
              <a:t>Section:</a:t>
            </a:r>
            <a:r>
              <a:rPr lang="en-US" sz="1400" u="sng" dirty="0">
                <a:latin typeface="Arial" panose="020B0604020202020204" pitchFamily="34" charset="0"/>
                <a:cs typeface="Arial" panose="020B0604020202020204" pitchFamily="34" charset="0"/>
              </a:rPr>
              <a:t> </a:t>
            </a:r>
            <a:r>
              <a:rPr lang="en-US" sz="1400" b="1" u="sng" dirty="0" smtClean="0">
                <a:latin typeface="Arial" panose="020B0604020202020204" pitchFamily="34" charset="0"/>
                <a:cs typeface="Arial" panose="020B0604020202020204" pitchFamily="34" charset="0"/>
              </a:rPr>
              <a:t>INDEMNITY</a:t>
            </a:r>
            <a:endParaRPr lang="en-US" sz="1400" b="1" i="1" dirty="0" smtClean="0">
              <a:latin typeface="Arial" panose="020B0604020202020204" pitchFamily="34" charset="0"/>
              <a:cs typeface="Arial" panose="020B0604020202020204" pitchFamily="34" charset="0"/>
            </a:endParaRPr>
          </a:p>
          <a:p>
            <a:pPr marL="0" indent="0">
              <a:buNone/>
            </a:pPr>
            <a:r>
              <a:rPr lang="en-US" sz="1400" b="1" i="1" dirty="0" smtClean="0">
                <a:latin typeface="Arial" panose="020B0604020202020204" pitchFamily="34" charset="0"/>
                <a:cs typeface="Arial" panose="020B0604020202020204" pitchFamily="34" charset="0"/>
              </a:rPr>
              <a:t>Federal </a:t>
            </a:r>
            <a:r>
              <a:rPr lang="en-US" sz="1400" b="1" i="1" dirty="0">
                <a:latin typeface="Arial" panose="020B0604020202020204" pitchFamily="34" charset="0"/>
                <a:cs typeface="Arial" panose="020B0604020202020204" pitchFamily="34" charset="0"/>
              </a:rPr>
              <a:t>Protection of Journalists and Media Professionals Act, 2021 (draft):</a:t>
            </a:r>
            <a:r>
              <a:rPr lang="en-US" sz="1400" dirty="0">
                <a:latin typeface="Arial" panose="020B0604020202020204" pitchFamily="34" charset="0"/>
                <a:cs typeface="Arial" panose="020B0604020202020204" pitchFamily="34" charset="0"/>
              </a:rPr>
              <a:t> Indemnity for all actions by members of the commission in good faith.  </a:t>
            </a:r>
            <a:endParaRPr lang="en-US" sz="1400" dirty="0" smtClean="0">
              <a:latin typeface="Arial" panose="020B0604020202020204" pitchFamily="34" charset="0"/>
              <a:cs typeface="Arial" panose="020B0604020202020204" pitchFamily="34" charset="0"/>
            </a:endParaRPr>
          </a:p>
          <a:p>
            <a:pPr marL="0" indent="0">
              <a:buNone/>
            </a:pPr>
            <a:endParaRPr lang="en-US" sz="1400" dirty="0">
              <a:latin typeface="Arial" panose="020B0604020202020204" pitchFamily="34" charset="0"/>
              <a:cs typeface="Arial" panose="020B0604020202020204" pitchFamily="34" charset="0"/>
            </a:endParaRPr>
          </a:p>
          <a:p>
            <a:pPr marL="0" indent="0">
              <a:buNone/>
            </a:pPr>
            <a:r>
              <a:rPr lang="en-US" sz="1400" b="1" i="1" dirty="0">
                <a:latin typeface="Arial" panose="020B0604020202020204" pitchFamily="34" charset="0"/>
                <a:cs typeface="Arial" panose="020B0604020202020204" pitchFamily="34" charset="0"/>
              </a:rPr>
              <a:t>Sindh Protection of Journalists and Other Media Practitioners Act, 2021 (passed): </a:t>
            </a:r>
            <a:r>
              <a:rPr lang="en-US" sz="1400" dirty="0" smtClean="0">
                <a:latin typeface="Arial" panose="020B0604020202020204" pitchFamily="34" charset="0"/>
                <a:cs typeface="Arial" panose="020B0604020202020204" pitchFamily="34" charset="0"/>
              </a:rPr>
              <a:t>No Indemnity</a:t>
            </a:r>
          </a:p>
          <a:p>
            <a:pPr marL="0" indent="0">
              <a:buNone/>
            </a:pPr>
            <a:endParaRPr lang="en-US" sz="1400" dirty="0">
              <a:latin typeface="Arial" panose="020B0604020202020204" pitchFamily="34" charset="0"/>
              <a:cs typeface="Arial" panose="020B0604020202020204" pitchFamily="34" charset="0"/>
            </a:endParaRPr>
          </a:p>
          <a:p>
            <a:pPr marL="0" indent="0">
              <a:buNone/>
            </a:pPr>
            <a:r>
              <a:rPr lang="en-US" sz="1400" b="1" u="sng" dirty="0">
                <a:latin typeface="Arial" panose="020B0604020202020204" pitchFamily="34" charset="0"/>
                <a:cs typeface="Arial" panose="020B0604020202020204" pitchFamily="34" charset="0"/>
              </a:rPr>
              <a:t>Section:</a:t>
            </a:r>
            <a:r>
              <a:rPr lang="en-US" sz="1400" u="sng" dirty="0">
                <a:latin typeface="Arial" panose="020B0604020202020204" pitchFamily="34" charset="0"/>
                <a:cs typeface="Arial" panose="020B0604020202020204" pitchFamily="34" charset="0"/>
              </a:rPr>
              <a:t> </a:t>
            </a:r>
            <a:r>
              <a:rPr lang="en-US" sz="1400" b="1" u="sng" dirty="0">
                <a:latin typeface="Arial" panose="020B0604020202020204" pitchFamily="34" charset="0"/>
                <a:cs typeface="Arial" panose="020B0604020202020204" pitchFamily="34" charset="0"/>
              </a:rPr>
              <a:t>APPLICATION OF THE </a:t>
            </a:r>
            <a:r>
              <a:rPr lang="en-US" sz="1400" b="1" u="sng" dirty="0" smtClean="0">
                <a:latin typeface="Arial" panose="020B0604020202020204" pitchFamily="34" charset="0"/>
                <a:cs typeface="Arial" panose="020B0604020202020204" pitchFamily="34" charset="0"/>
              </a:rPr>
              <a:t>ACT</a:t>
            </a:r>
            <a:endParaRPr lang="en-US" sz="1400" b="1" i="1" dirty="0" smtClean="0">
              <a:latin typeface="Arial" panose="020B0604020202020204" pitchFamily="34" charset="0"/>
              <a:cs typeface="Arial" panose="020B0604020202020204" pitchFamily="34" charset="0"/>
            </a:endParaRPr>
          </a:p>
          <a:p>
            <a:pPr marL="0" indent="0">
              <a:buNone/>
            </a:pPr>
            <a:r>
              <a:rPr lang="en-US" sz="1400" b="1" i="1" dirty="0" smtClean="0">
                <a:latin typeface="Arial" panose="020B0604020202020204" pitchFamily="34" charset="0"/>
                <a:cs typeface="Arial" panose="020B0604020202020204" pitchFamily="34" charset="0"/>
              </a:rPr>
              <a:t>Federal </a:t>
            </a:r>
            <a:r>
              <a:rPr lang="en-US" sz="1400" b="1" i="1" dirty="0">
                <a:latin typeface="Arial" panose="020B0604020202020204" pitchFamily="34" charset="0"/>
                <a:cs typeface="Arial" panose="020B0604020202020204" pitchFamily="34" charset="0"/>
              </a:rPr>
              <a:t>Protection of Journalists and Media Professionals Act, 2021 (draft):</a:t>
            </a:r>
            <a:r>
              <a:rPr lang="en-US" sz="1400" dirty="0">
                <a:latin typeface="Arial" panose="020B0604020202020204" pitchFamily="34" charset="0"/>
                <a:cs typeface="Arial" panose="020B0604020202020204" pitchFamily="34" charset="0"/>
              </a:rPr>
              <a:t> Act applicable at all times in all areas of jurisdiction once it comes into effect</a:t>
            </a:r>
            <a:r>
              <a:rPr lang="en-US" sz="1400" dirty="0" smtClean="0">
                <a:latin typeface="Arial" panose="020B0604020202020204" pitchFamily="34" charset="0"/>
                <a:cs typeface="Arial" panose="020B0604020202020204" pitchFamily="34" charset="0"/>
              </a:rPr>
              <a:t>.</a:t>
            </a:r>
          </a:p>
          <a:p>
            <a:pPr marL="0" indent="0">
              <a:buNone/>
            </a:pPr>
            <a:endParaRPr lang="en-US" sz="1400" dirty="0">
              <a:latin typeface="Arial" panose="020B0604020202020204" pitchFamily="34" charset="0"/>
              <a:cs typeface="Arial" panose="020B0604020202020204" pitchFamily="34" charset="0"/>
            </a:endParaRPr>
          </a:p>
          <a:p>
            <a:pPr marL="0" indent="0">
              <a:buNone/>
            </a:pPr>
            <a:r>
              <a:rPr lang="en-US" sz="1400" b="1" i="1" dirty="0">
                <a:latin typeface="Arial" panose="020B0604020202020204" pitchFamily="34" charset="0"/>
                <a:cs typeface="Arial" panose="020B0604020202020204" pitchFamily="34" charset="0"/>
              </a:rPr>
              <a:t>Sindh Protection of Journalists and Other Media Practitioners Act, 2021 (passed): </a:t>
            </a:r>
            <a:r>
              <a:rPr lang="en-US" sz="1400" dirty="0" smtClean="0">
                <a:latin typeface="Arial" panose="020B0604020202020204" pitchFamily="34" charset="0"/>
                <a:cs typeface="Arial" panose="020B0604020202020204" pitchFamily="34" charset="0"/>
              </a:rPr>
              <a:t>Same </a:t>
            </a:r>
            <a:r>
              <a:rPr lang="en-US" sz="1400" dirty="0">
                <a:latin typeface="Arial" panose="020B0604020202020204" pitchFamily="34" charset="0"/>
                <a:cs typeface="Arial" panose="020B0604020202020204" pitchFamily="34" charset="0"/>
              </a:rPr>
              <a:t>as Federal Act</a:t>
            </a:r>
            <a:r>
              <a:rPr lang="en-US" sz="1400" dirty="0" smtClean="0">
                <a:latin typeface="Arial" panose="020B0604020202020204" pitchFamily="34" charset="0"/>
                <a:cs typeface="Arial" panose="020B0604020202020204" pitchFamily="34" charset="0"/>
              </a:rPr>
              <a:t>.</a:t>
            </a:r>
          </a:p>
          <a:p>
            <a:pPr marL="0" indent="0">
              <a:buNone/>
            </a:pPr>
            <a:endParaRPr lang="en-US" sz="1400" dirty="0">
              <a:latin typeface="Arial" panose="020B0604020202020204" pitchFamily="34" charset="0"/>
              <a:cs typeface="Arial" panose="020B0604020202020204" pitchFamily="34" charset="0"/>
            </a:endParaRPr>
          </a:p>
          <a:p>
            <a:pPr marL="0" indent="0">
              <a:buNone/>
            </a:pPr>
            <a:r>
              <a:rPr lang="en-US" sz="1400" b="1" u="sng" dirty="0">
                <a:latin typeface="Arial" panose="020B0604020202020204" pitchFamily="34" charset="0"/>
                <a:cs typeface="Arial" panose="020B0604020202020204" pitchFamily="34" charset="0"/>
              </a:rPr>
              <a:t>Section:</a:t>
            </a:r>
            <a:r>
              <a:rPr lang="en-US" sz="1400" u="sng" dirty="0">
                <a:latin typeface="Arial" panose="020B0604020202020204" pitchFamily="34" charset="0"/>
                <a:cs typeface="Arial" panose="020B0604020202020204" pitchFamily="34" charset="0"/>
              </a:rPr>
              <a:t> </a:t>
            </a:r>
            <a:r>
              <a:rPr lang="en-US" sz="1400" b="1" u="sng" dirty="0">
                <a:latin typeface="Arial" panose="020B0604020202020204" pitchFamily="34" charset="0"/>
                <a:cs typeface="Arial" panose="020B0604020202020204" pitchFamily="34" charset="0"/>
              </a:rPr>
              <a:t>REMOVAL OF </a:t>
            </a:r>
            <a:r>
              <a:rPr lang="en-US" sz="1400" b="1" u="sng" dirty="0" smtClean="0">
                <a:latin typeface="Arial" panose="020B0604020202020204" pitchFamily="34" charset="0"/>
                <a:cs typeface="Arial" panose="020B0604020202020204" pitchFamily="34" charset="0"/>
              </a:rPr>
              <a:t>DIFFICULTIES</a:t>
            </a:r>
            <a:endParaRPr lang="en-US" sz="1400" b="1" i="1" dirty="0" smtClean="0">
              <a:latin typeface="Arial" panose="020B0604020202020204" pitchFamily="34" charset="0"/>
              <a:cs typeface="Arial" panose="020B0604020202020204" pitchFamily="34" charset="0"/>
            </a:endParaRPr>
          </a:p>
          <a:p>
            <a:pPr marL="0" indent="0">
              <a:buNone/>
            </a:pPr>
            <a:r>
              <a:rPr lang="en-US" sz="1400" b="1" i="1" dirty="0" smtClean="0">
                <a:latin typeface="Arial" panose="020B0604020202020204" pitchFamily="34" charset="0"/>
                <a:cs typeface="Arial" panose="020B0604020202020204" pitchFamily="34" charset="0"/>
              </a:rPr>
              <a:t>Federal </a:t>
            </a:r>
            <a:r>
              <a:rPr lang="en-US" sz="1400" b="1" i="1" dirty="0">
                <a:latin typeface="Arial" panose="020B0604020202020204" pitchFamily="34" charset="0"/>
                <a:cs typeface="Arial" panose="020B0604020202020204" pitchFamily="34" charset="0"/>
              </a:rPr>
              <a:t>Protection of Journalists and Media Professionals Act, 2021 (draft):</a:t>
            </a:r>
            <a:r>
              <a:rPr lang="en-US" sz="1400" dirty="0">
                <a:latin typeface="Arial" panose="020B0604020202020204" pitchFamily="34" charset="0"/>
                <a:cs typeface="Arial" panose="020B0604020202020204" pitchFamily="34" charset="0"/>
              </a:rPr>
              <a:t> </a:t>
            </a:r>
            <a:r>
              <a:rPr lang="en-US" sz="1400" dirty="0" smtClean="0">
                <a:latin typeface="Arial" panose="020B0604020202020204" pitchFamily="34" charset="0"/>
                <a:cs typeface="Arial" panose="020B0604020202020204" pitchFamily="34" charset="0"/>
              </a:rPr>
              <a:t>Federal </a:t>
            </a:r>
            <a:r>
              <a:rPr lang="en-US" sz="1400" dirty="0">
                <a:latin typeface="Arial" panose="020B0604020202020204" pitchFamily="34" charset="0"/>
                <a:cs typeface="Arial" panose="020B0604020202020204" pitchFamily="34" charset="0"/>
              </a:rPr>
              <a:t>government can act to remove any hurdles in the way of implementing this act</a:t>
            </a:r>
            <a:r>
              <a:rPr lang="en-US" sz="1400" dirty="0" smtClean="0">
                <a:latin typeface="Arial" panose="020B0604020202020204" pitchFamily="34" charset="0"/>
                <a:cs typeface="Arial" panose="020B0604020202020204" pitchFamily="34" charset="0"/>
              </a:rPr>
              <a:t>.</a:t>
            </a:r>
          </a:p>
          <a:p>
            <a:pPr marL="0" indent="0">
              <a:buNone/>
            </a:pPr>
            <a:endParaRPr lang="en-US" sz="1400" dirty="0">
              <a:latin typeface="Arial" panose="020B0604020202020204" pitchFamily="34" charset="0"/>
              <a:cs typeface="Arial" panose="020B0604020202020204" pitchFamily="34" charset="0"/>
            </a:endParaRPr>
          </a:p>
          <a:p>
            <a:pPr marL="0" indent="0">
              <a:buNone/>
            </a:pPr>
            <a:r>
              <a:rPr lang="en-US" sz="1400" b="1" i="1" dirty="0">
                <a:latin typeface="Arial" panose="020B0604020202020204" pitchFamily="34" charset="0"/>
                <a:cs typeface="Arial" panose="020B0604020202020204" pitchFamily="34" charset="0"/>
              </a:rPr>
              <a:t>Sindh Protection of Journalists and Other Media Practitioners Act, 2021 (passed): </a:t>
            </a:r>
            <a:r>
              <a:rPr lang="en-US" sz="1400" dirty="0" smtClean="0">
                <a:latin typeface="Arial" panose="020B0604020202020204" pitchFamily="34" charset="0"/>
                <a:cs typeface="Arial" panose="020B0604020202020204" pitchFamily="34" charset="0"/>
              </a:rPr>
              <a:t> Same </a:t>
            </a:r>
            <a:r>
              <a:rPr lang="en-US" sz="1400" dirty="0">
                <a:latin typeface="Arial" panose="020B0604020202020204" pitchFamily="34" charset="0"/>
                <a:cs typeface="Arial" panose="020B0604020202020204" pitchFamily="34" charset="0"/>
              </a:rPr>
              <a:t>as Federal Act.</a:t>
            </a:r>
          </a:p>
          <a:p>
            <a:pPr marL="0" indent="0">
              <a:buNone/>
            </a:pPr>
            <a:endParaRPr lang="en-US"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2291834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226424"/>
            <a:ext cx="10674531" cy="1079862"/>
          </a:xfrm>
        </p:spPr>
        <p:txBody>
          <a:bodyPr>
            <a:normAutofit fontScale="90000"/>
          </a:bodyPr>
          <a:lstStyle/>
          <a:p>
            <a:pPr algn="ctr"/>
            <a:r>
              <a:rPr lang="en-US" sz="2000" b="1" dirty="0">
                <a:solidFill>
                  <a:srgbClr val="00B0F0"/>
                </a:solidFill>
                <a:latin typeface="Arial" panose="020B0604020202020204" pitchFamily="34" charset="0"/>
                <a:cs typeface="Arial" panose="020B0604020202020204" pitchFamily="34" charset="0"/>
              </a:rPr>
              <a:t>SCHEDULE I – JOURNALISTS WELFARE SCHEME </a:t>
            </a:r>
            <a:r>
              <a:rPr lang="en-US" sz="2000" b="1" i="1" dirty="0">
                <a:solidFill>
                  <a:srgbClr val="00B0F0"/>
                </a:solidFill>
                <a:latin typeface="Arial" panose="020B0604020202020204" pitchFamily="34" charset="0"/>
                <a:cs typeface="Arial" panose="020B0604020202020204" pitchFamily="34" charset="0"/>
              </a:rPr>
              <a:t>(ONLY IN FEDERAL BILL – NOT SINDH)</a:t>
            </a:r>
            <a:r>
              <a:rPr lang="en-US" dirty="0"/>
              <a:t/>
            </a:r>
            <a:br>
              <a:rPr lang="en-US" dirty="0"/>
            </a:br>
            <a:endParaRPr lang="en-US" dirty="0"/>
          </a:p>
        </p:txBody>
      </p:sp>
      <p:sp>
        <p:nvSpPr>
          <p:cNvPr id="3" name="Content Placeholder 2"/>
          <p:cNvSpPr>
            <a:spLocks noGrp="1"/>
          </p:cNvSpPr>
          <p:nvPr>
            <p:ph idx="1"/>
          </p:nvPr>
        </p:nvSpPr>
        <p:spPr>
          <a:xfrm>
            <a:off x="838200" y="870857"/>
            <a:ext cx="10515600" cy="5306106"/>
          </a:xfrm>
        </p:spPr>
        <p:txBody>
          <a:bodyPr>
            <a:normAutofit fontScale="92500" lnSpcReduction="10000"/>
          </a:bodyPr>
          <a:lstStyle/>
          <a:p>
            <a:pPr marL="0" indent="0">
              <a:buNone/>
            </a:pPr>
            <a:r>
              <a:rPr lang="en-US" sz="2600" b="1" dirty="0">
                <a:latin typeface="Arial" panose="020B0604020202020204" pitchFamily="34" charset="0"/>
                <a:cs typeface="Arial" panose="020B0604020202020204" pitchFamily="34" charset="0"/>
              </a:rPr>
              <a:t>Section:</a:t>
            </a:r>
            <a:r>
              <a:rPr lang="en-US" sz="2600" dirty="0">
                <a:latin typeface="Arial" panose="020B0604020202020204" pitchFamily="34" charset="0"/>
                <a:cs typeface="Arial" panose="020B0604020202020204" pitchFamily="34" charset="0"/>
              </a:rPr>
              <a:t> </a:t>
            </a:r>
            <a:r>
              <a:rPr lang="en-US" sz="2600" b="1" dirty="0">
                <a:latin typeface="Arial" panose="020B0604020202020204" pitchFamily="34" charset="0"/>
                <a:cs typeface="Arial" panose="020B0604020202020204" pitchFamily="34" charset="0"/>
              </a:rPr>
              <a:t>OBLIGATION TO INSURE</a:t>
            </a:r>
            <a:endParaRPr lang="en-US" sz="2600" dirty="0">
              <a:latin typeface="Arial" panose="020B0604020202020204" pitchFamily="34" charset="0"/>
              <a:cs typeface="Arial" panose="020B0604020202020204" pitchFamily="34" charset="0"/>
            </a:endParaRPr>
          </a:p>
          <a:p>
            <a:pPr marL="0" indent="0">
              <a:buNone/>
            </a:pPr>
            <a:r>
              <a:rPr lang="en-US" sz="2600" b="1" dirty="0">
                <a:latin typeface="Arial" panose="020B0604020202020204" pitchFamily="34" charset="0"/>
                <a:cs typeface="Arial" panose="020B0604020202020204" pitchFamily="34" charset="0"/>
              </a:rPr>
              <a:t> </a:t>
            </a:r>
            <a:endParaRPr lang="en-US" sz="2600" dirty="0">
              <a:latin typeface="Arial" panose="020B0604020202020204" pitchFamily="34" charset="0"/>
              <a:cs typeface="Arial" panose="020B0604020202020204" pitchFamily="34" charset="0"/>
            </a:endParaRPr>
          </a:p>
          <a:p>
            <a:pPr marL="0" indent="0">
              <a:buNone/>
            </a:pPr>
            <a:r>
              <a:rPr lang="en-US" sz="2600" b="1" i="1" dirty="0">
                <a:latin typeface="Arial" panose="020B0604020202020204" pitchFamily="34" charset="0"/>
                <a:cs typeface="Arial" panose="020B0604020202020204" pitchFamily="34" charset="0"/>
              </a:rPr>
              <a:t>Federal Protection of Journalists and Media Professionals Act, 2021 (draft):</a:t>
            </a:r>
            <a:r>
              <a:rPr lang="en-US" sz="2600" dirty="0">
                <a:latin typeface="Arial" panose="020B0604020202020204" pitchFamily="34" charset="0"/>
                <a:cs typeface="Arial" panose="020B0604020202020204" pitchFamily="34" charset="0"/>
              </a:rPr>
              <a:t> </a:t>
            </a:r>
          </a:p>
          <a:p>
            <a:pPr marL="0" indent="0">
              <a:buNone/>
            </a:pPr>
            <a:r>
              <a:rPr lang="en-US" sz="2600" dirty="0">
                <a:latin typeface="Arial" panose="020B0604020202020204" pitchFamily="34" charset="0"/>
                <a:cs typeface="Arial" panose="020B0604020202020204" pitchFamily="34" charset="0"/>
              </a:rPr>
              <a:t>Media owners must provide insurance for (</a:t>
            </a:r>
            <a:r>
              <a:rPr lang="en-US" sz="2600" dirty="0" err="1">
                <a:latin typeface="Arial" panose="020B0604020202020204" pitchFamily="34" charset="0"/>
                <a:cs typeface="Arial" panose="020B0604020202020204" pitchFamily="34" charset="0"/>
              </a:rPr>
              <a:t>i</a:t>
            </a:r>
            <a:r>
              <a:rPr lang="en-US" sz="2600" dirty="0">
                <a:latin typeface="Arial" panose="020B0604020202020204" pitchFamily="34" charset="0"/>
                <a:cs typeface="Arial" panose="020B0604020202020204" pitchFamily="34" charset="0"/>
              </a:rPr>
              <a:t>) life (ii) health – for both contract and non-contract employees – for all employees.</a:t>
            </a:r>
          </a:p>
          <a:p>
            <a:pPr marL="0" indent="0">
              <a:buNone/>
            </a:pPr>
            <a:r>
              <a:rPr lang="en-US" sz="2600" dirty="0">
                <a:latin typeface="Arial" panose="020B0604020202020204" pitchFamily="34" charset="0"/>
                <a:cs typeface="Arial" panose="020B0604020202020204" pitchFamily="34" charset="0"/>
              </a:rPr>
              <a:t> </a:t>
            </a:r>
          </a:p>
          <a:p>
            <a:pPr marL="0" indent="0">
              <a:buNone/>
            </a:pPr>
            <a:r>
              <a:rPr lang="en-US" sz="2600" b="1" i="1" dirty="0">
                <a:latin typeface="Arial" panose="020B0604020202020204" pitchFamily="34" charset="0"/>
                <a:cs typeface="Arial" panose="020B0604020202020204" pitchFamily="34" charset="0"/>
              </a:rPr>
              <a:t>Sindh Protection of Journalists and Other Media Practitioners Act, 2021 (passed): </a:t>
            </a:r>
            <a:endParaRPr lang="en-US" sz="2600" dirty="0">
              <a:latin typeface="Arial" panose="020B0604020202020204" pitchFamily="34" charset="0"/>
              <a:cs typeface="Arial" panose="020B0604020202020204" pitchFamily="34" charset="0"/>
            </a:endParaRPr>
          </a:p>
          <a:p>
            <a:pPr marL="0" indent="0">
              <a:buNone/>
            </a:pPr>
            <a:r>
              <a:rPr lang="en-US" sz="2600" dirty="0">
                <a:latin typeface="Arial" panose="020B0604020202020204" pitchFamily="34" charset="0"/>
                <a:cs typeface="Arial" panose="020B0604020202020204" pitchFamily="34" charset="0"/>
              </a:rPr>
              <a:t>Media owners must provide insurance for (</a:t>
            </a:r>
            <a:r>
              <a:rPr lang="en-US" sz="2600" dirty="0" err="1">
                <a:latin typeface="Arial" panose="020B0604020202020204" pitchFamily="34" charset="0"/>
                <a:cs typeface="Arial" panose="020B0604020202020204" pitchFamily="34" charset="0"/>
              </a:rPr>
              <a:t>i</a:t>
            </a:r>
            <a:r>
              <a:rPr lang="en-US" sz="2600" dirty="0">
                <a:latin typeface="Arial" panose="020B0604020202020204" pitchFamily="34" charset="0"/>
                <a:cs typeface="Arial" panose="020B0604020202020204" pitchFamily="34" charset="0"/>
              </a:rPr>
              <a:t>) life (ii) health – for both contract and non-contract employees – for all employees.</a:t>
            </a:r>
          </a:p>
          <a:p>
            <a:pPr marL="0" indent="0">
              <a:buNone/>
            </a:pPr>
            <a:r>
              <a:rPr lang="en-US" sz="2600" dirty="0">
                <a:latin typeface="Arial" panose="020B0604020202020204" pitchFamily="34" charset="0"/>
                <a:cs typeface="Arial" panose="020B0604020202020204" pitchFamily="34" charset="0"/>
              </a:rPr>
              <a:t> </a:t>
            </a:r>
            <a:endParaRPr lang="en-US" sz="2600" dirty="0">
              <a:solidFill>
                <a:srgbClr val="FF0000"/>
              </a:solidFill>
              <a:latin typeface="Arial" panose="020B0604020202020204" pitchFamily="34" charset="0"/>
              <a:cs typeface="Arial" panose="020B0604020202020204" pitchFamily="34" charset="0"/>
            </a:endParaRPr>
          </a:p>
          <a:p>
            <a:pPr marL="0" indent="0">
              <a:buNone/>
            </a:pPr>
            <a:r>
              <a:rPr lang="en-US" sz="2600" b="1" i="1" dirty="0">
                <a:solidFill>
                  <a:srgbClr val="FF0000"/>
                </a:solidFill>
                <a:latin typeface="Arial" panose="020B0604020202020204" pitchFamily="34" charset="0"/>
                <a:cs typeface="Arial" panose="020B0604020202020204" pitchFamily="34" charset="0"/>
              </a:rPr>
              <a:t>NOTES: </a:t>
            </a:r>
            <a:r>
              <a:rPr lang="en-US" sz="2600" i="1" dirty="0">
                <a:solidFill>
                  <a:srgbClr val="FF0000"/>
                </a:solidFill>
                <a:latin typeface="Arial" panose="020B0604020202020204" pitchFamily="34" charset="0"/>
                <a:cs typeface="Arial" panose="020B0604020202020204" pitchFamily="34" charset="0"/>
              </a:rPr>
              <a:t>Federal bill has more emphasis while Sindh bill indicates insurance only for those at risk.</a:t>
            </a:r>
            <a:endParaRPr lang="en-US" sz="2600" dirty="0">
              <a:solidFill>
                <a:srgbClr val="FF0000"/>
              </a:solidFill>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40723119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36658"/>
          </a:xfrm>
        </p:spPr>
        <p:txBody>
          <a:bodyPr>
            <a:normAutofit/>
          </a:bodyPr>
          <a:lstStyle/>
          <a:p>
            <a:r>
              <a:rPr lang="en-US" sz="2800" b="1" dirty="0">
                <a:latin typeface="Arial" panose="020B0604020202020204" pitchFamily="34" charset="0"/>
                <a:cs typeface="Arial" panose="020B0604020202020204" pitchFamily="34" charset="0"/>
              </a:rPr>
              <a:t>CONTENTS:</a:t>
            </a:r>
            <a:endParaRPr lang="en-US" sz="28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838200" y="1428206"/>
            <a:ext cx="10515600" cy="4911634"/>
          </a:xfrm>
        </p:spPr>
        <p:txBody>
          <a:bodyPr>
            <a:normAutofit/>
          </a:bodyPr>
          <a:lstStyle/>
          <a:p>
            <a:pPr marL="0" indent="0">
              <a:buNone/>
            </a:pPr>
            <a:r>
              <a:rPr lang="en-US" sz="1800" b="1" dirty="0" smtClean="0">
                <a:latin typeface="Arial" panose="020B0604020202020204" pitchFamily="34" charset="0"/>
                <a:cs typeface="Arial" panose="020B0604020202020204" pitchFamily="34" charset="0"/>
              </a:rPr>
              <a:t>5: </a:t>
            </a:r>
            <a:r>
              <a:rPr lang="en-US" sz="1800" b="1" u="sng" dirty="0" smtClean="0">
                <a:latin typeface="Arial" panose="020B0604020202020204" pitchFamily="34" charset="0"/>
                <a:cs typeface="Arial" panose="020B0604020202020204" pitchFamily="34" charset="0"/>
              </a:rPr>
              <a:t>PART </a:t>
            </a:r>
            <a:r>
              <a:rPr lang="en-US" sz="1800" b="1" u="sng" dirty="0">
                <a:latin typeface="Arial" panose="020B0604020202020204" pitchFamily="34" charset="0"/>
                <a:cs typeface="Arial" panose="020B0604020202020204" pitchFamily="34" charset="0"/>
              </a:rPr>
              <a:t>II – RIGHTS OF JOURNALISTS AND MEDIA PROFESSIONALS</a:t>
            </a:r>
            <a:endParaRPr lang="en-US" sz="1800" u="sng" dirty="0">
              <a:latin typeface="Arial" panose="020B0604020202020204" pitchFamily="34" charset="0"/>
              <a:cs typeface="Arial" panose="020B0604020202020204" pitchFamily="34" charset="0"/>
            </a:endParaRPr>
          </a:p>
          <a:p>
            <a:r>
              <a:rPr lang="en-US" sz="1800" b="1" dirty="0" smtClean="0">
                <a:latin typeface="Arial" panose="020B0604020202020204" pitchFamily="34" charset="0"/>
                <a:cs typeface="Arial" panose="020B0604020202020204" pitchFamily="34" charset="0"/>
              </a:rPr>
              <a:t>RIGHT TO LIFE AND PROTECTION AGAINST ILL-TREATMENT</a:t>
            </a:r>
            <a:endParaRPr lang="en-US" sz="1800" dirty="0" smtClean="0">
              <a:latin typeface="Arial" panose="020B0604020202020204" pitchFamily="34" charset="0"/>
              <a:cs typeface="Arial" panose="020B0604020202020204" pitchFamily="34" charset="0"/>
            </a:endParaRPr>
          </a:p>
          <a:p>
            <a:r>
              <a:rPr lang="en-US" sz="1800" b="1" dirty="0" smtClean="0">
                <a:latin typeface="Arial" panose="020B0604020202020204" pitchFamily="34" charset="0"/>
                <a:cs typeface="Arial" panose="020B0604020202020204" pitchFamily="34" charset="0"/>
              </a:rPr>
              <a:t>RIGHT </a:t>
            </a:r>
            <a:r>
              <a:rPr lang="en-US" sz="1800" b="1" dirty="0">
                <a:latin typeface="Arial" panose="020B0604020202020204" pitchFamily="34" charset="0"/>
                <a:cs typeface="Arial" panose="020B0604020202020204" pitchFamily="34" charset="0"/>
              </a:rPr>
              <a:t>TO PRIVACY AND NON-DISCLOSURE OF SOURCES</a:t>
            </a:r>
            <a:endParaRPr lang="en-US" sz="1800" dirty="0">
              <a:latin typeface="Arial" panose="020B0604020202020204" pitchFamily="34" charset="0"/>
              <a:cs typeface="Arial" panose="020B0604020202020204" pitchFamily="34" charset="0"/>
            </a:endParaRPr>
          </a:p>
          <a:p>
            <a:r>
              <a:rPr lang="en-US" sz="1800" b="1" dirty="0">
                <a:latin typeface="Arial" panose="020B0604020202020204" pitchFamily="34" charset="0"/>
                <a:cs typeface="Arial" panose="020B0604020202020204" pitchFamily="34" charset="0"/>
              </a:rPr>
              <a:t>INDEPENDENCE IN THE PERFORMANCE OF DUTIES</a:t>
            </a:r>
            <a:endParaRPr lang="en-US" sz="1800" dirty="0">
              <a:latin typeface="Arial" panose="020B0604020202020204" pitchFamily="34" charset="0"/>
              <a:cs typeface="Arial" panose="020B0604020202020204" pitchFamily="34" charset="0"/>
            </a:endParaRPr>
          </a:p>
          <a:p>
            <a:r>
              <a:rPr lang="en-US" sz="1800" b="1" dirty="0">
                <a:latin typeface="Arial" panose="020B0604020202020204" pitchFamily="34" charset="0"/>
                <a:cs typeface="Arial" panose="020B0604020202020204" pitchFamily="34" charset="0"/>
              </a:rPr>
              <a:t>GOOD FAITH OBLIGATIONS OF JOURNALISTS</a:t>
            </a:r>
            <a:endParaRPr lang="en-US" sz="1800" dirty="0">
              <a:latin typeface="Arial" panose="020B0604020202020204" pitchFamily="34" charset="0"/>
              <a:cs typeface="Arial" panose="020B0604020202020204" pitchFamily="34" charset="0"/>
            </a:endParaRPr>
          </a:p>
          <a:p>
            <a:r>
              <a:rPr lang="en-US" sz="1800" b="1" dirty="0">
                <a:latin typeface="Arial" panose="020B0604020202020204" pitchFamily="34" charset="0"/>
                <a:cs typeface="Arial" panose="020B0604020202020204" pitchFamily="34" charset="0"/>
              </a:rPr>
              <a:t>PROTECTION FROM ABUSIVE, VIOLENT AND INTOLERANT BEHAVIOR</a:t>
            </a:r>
            <a:endParaRPr lang="en-US" sz="1800" dirty="0">
              <a:latin typeface="Arial" panose="020B0604020202020204" pitchFamily="34" charset="0"/>
              <a:cs typeface="Arial" panose="020B0604020202020204" pitchFamily="34" charset="0"/>
            </a:endParaRPr>
          </a:p>
          <a:p>
            <a:r>
              <a:rPr lang="en-US" sz="1800" b="1" dirty="0">
                <a:latin typeface="Arial" panose="020B0604020202020204" pitchFamily="34" charset="0"/>
                <a:cs typeface="Arial" panose="020B0604020202020204" pitchFamily="34" charset="0"/>
              </a:rPr>
              <a:t>PROTECTION AGAINST </a:t>
            </a:r>
            <a:r>
              <a:rPr lang="en-US" sz="1800" b="1" dirty="0" smtClean="0">
                <a:latin typeface="Arial" panose="020B0604020202020204" pitchFamily="34" charset="0"/>
                <a:cs typeface="Arial" panose="020B0604020202020204" pitchFamily="34" charset="0"/>
              </a:rPr>
              <a:t>HARASSMENT</a:t>
            </a:r>
          </a:p>
          <a:p>
            <a:pPr marL="0" indent="0">
              <a:buNone/>
            </a:pPr>
            <a:r>
              <a:rPr lang="en-US" sz="1800" b="1" dirty="0" smtClean="0">
                <a:latin typeface="Arial" panose="020B0604020202020204" pitchFamily="34" charset="0"/>
                <a:cs typeface="Arial" panose="020B0604020202020204" pitchFamily="34" charset="0"/>
              </a:rPr>
              <a:t>6: </a:t>
            </a:r>
            <a:r>
              <a:rPr lang="en-US" sz="1800" b="1" u="sng" dirty="0" smtClean="0">
                <a:latin typeface="Arial" panose="020B0604020202020204" pitchFamily="34" charset="0"/>
                <a:cs typeface="Arial" panose="020B0604020202020204" pitchFamily="34" charset="0"/>
              </a:rPr>
              <a:t>PART </a:t>
            </a:r>
            <a:r>
              <a:rPr lang="en-US" sz="1800" b="1" u="sng" dirty="0">
                <a:latin typeface="Arial" panose="020B0604020202020204" pitchFamily="34" charset="0"/>
                <a:cs typeface="Arial" panose="020B0604020202020204" pitchFamily="34" charset="0"/>
              </a:rPr>
              <a:t>III– TRAINING AND INSURANCE – safety policies and protocols</a:t>
            </a:r>
            <a:endParaRPr lang="en-US" sz="1800" u="sng" dirty="0">
              <a:latin typeface="Arial" panose="020B0604020202020204" pitchFamily="34" charset="0"/>
              <a:cs typeface="Arial" panose="020B0604020202020204" pitchFamily="34" charset="0"/>
            </a:endParaRPr>
          </a:p>
          <a:p>
            <a:r>
              <a:rPr lang="en-US" sz="1800" b="1" dirty="0">
                <a:latin typeface="Arial" panose="020B0604020202020204" pitchFamily="34" charset="0"/>
                <a:cs typeface="Arial" panose="020B0604020202020204" pitchFamily="34" charset="0"/>
              </a:rPr>
              <a:t> “JOURNALISTS WELFARE SCHEME” (SAFETY AND INSURANCE)</a:t>
            </a:r>
            <a:endParaRPr lang="en-US" sz="1800" dirty="0">
              <a:latin typeface="Arial" panose="020B0604020202020204" pitchFamily="34" charset="0"/>
              <a:cs typeface="Arial" panose="020B0604020202020204" pitchFamily="34" charset="0"/>
            </a:endParaRPr>
          </a:p>
          <a:p>
            <a:pPr marL="0" indent="0">
              <a:buNone/>
            </a:pPr>
            <a:r>
              <a:rPr lang="en-US" sz="1800" b="1" dirty="0" smtClean="0">
                <a:latin typeface="Arial" panose="020B0604020202020204" pitchFamily="34" charset="0"/>
                <a:cs typeface="Arial" panose="020B0604020202020204" pitchFamily="34" charset="0"/>
              </a:rPr>
              <a:t>7: </a:t>
            </a:r>
            <a:r>
              <a:rPr lang="en-US" sz="1800" b="1" u="sng" dirty="0" smtClean="0">
                <a:latin typeface="Arial" panose="020B0604020202020204" pitchFamily="34" charset="0"/>
                <a:cs typeface="Arial" panose="020B0604020202020204" pitchFamily="34" charset="0"/>
              </a:rPr>
              <a:t>PART </a:t>
            </a:r>
            <a:r>
              <a:rPr lang="en-US" sz="1800" b="1" u="sng" dirty="0">
                <a:latin typeface="Arial" panose="020B0604020202020204" pitchFamily="34" charset="0"/>
                <a:cs typeface="Arial" panose="020B0604020202020204" pitchFamily="34" charset="0"/>
              </a:rPr>
              <a:t>IV– INVESTIGATIONS AND REDRESS</a:t>
            </a:r>
            <a:endParaRPr lang="en-US" sz="1800" u="sng" dirty="0">
              <a:latin typeface="Arial" panose="020B0604020202020204" pitchFamily="34" charset="0"/>
              <a:cs typeface="Arial" panose="020B0604020202020204" pitchFamily="34" charset="0"/>
            </a:endParaRPr>
          </a:p>
          <a:p>
            <a:r>
              <a:rPr lang="en-US" sz="1800" b="1" dirty="0">
                <a:latin typeface="Arial" panose="020B0604020202020204" pitchFamily="34" charset="0"/>
                <a:cs typeface="Arial" panose="020B0604020202020204" pitchFamily="34" charset="0"/>
              </a:rPr>
              <a:t>OBLIGATION TO INVESTIGATE, PROSECUTE AND PENALIZE THREATS, COERCION, ACTS OF VIOLENCE AND ABUSE OF JOURNALISTS, AND MEDIA PROFESSIONALS</a:t>
            </a:r>
            <a:endParaRPr lang="en-US" sz="1800" dirty="0">
              <a:latin typeface="Arial" panose="020B0604020202020204" pitchFamily="34" charset="0"/>
              <a:cs typeface="Arial" panose="020B0604020202020204" pitchFamily="34" charset="0"/>
            </a:endParaRPr>
          </a:p>
          <a:p>
            <a:r>
              <a:rPr lang="en-US" sz="1800" b="1" dirty="0">
                <a:latin typeface="Arial" panose="020B0604020202020204" pitchFamily="34" charset="0"/>
                <a:cs typeface="Arial" panose="020B0604020202020204" pitchFamily="34" charset="0"/>
              </a:rPr>
              <a:t>COMBATING IMPUNITY</a:t>
            </a:r>
            <a:endParaRPr lang="en-US" sz="1800"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148638838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218555"/>
          </a:xfrm>
        </p:spPr>
        <p:txBody>
          <a:bodyPr>
            <a:normAutofit/>
          </a:bodyPr>
          <a:lstStyle/>
          <a:p>
            <a:r>
              <a:rPr lang="en-US" sz="2400" b="1" u="sng" dirty="0">
                <a:latin typeface="Arial" panose="020B0604020202020204" pitchFamily="34" charset="0"/>
                <a:cs typeface="Arial" panose="020B0604020202020204" pitchFamily="34" charset="0"/>
              </a:rPr>
              <a:t>Section:</a:t>
            </a:r>
            <a:r>
              <a:rPr lang="en-US" sz="2400" u="sng" dirty="0">
                <a:latin typeface="Arial" panose="020B0604020202020204" pitchFamily="34" charset="0"/>
                <a:cs typeface="Arial" panose="020B0604020202020204" pitchFamily="34" charset="0"/>
              </a:rPr>
              <a:t> </a:t>
            </a:r>
            <a:r>
              <a:rPr lang="en-US" sz="2400" b="1" u="sng" dirty="0">
                <a:latin typeface="Arial" panose="020B0604020202020204" pitchFamily="34" charset="0"/>
                <a:cs typeface="Arial" panose="020B0604020202020204" pitchFamily="34" charset="0"/>
              </a:rPr>
              <a:t>OBLIGATIONS TO TRAIN</a:t>
            </a:r>
            <a:r>
              <a:rPr lang="en-US" sz="2400" u="sng" dirty="0">
                <a:latin typeface="Arial" panose="020B0604020202020204" pitchFamily="34" charset="0"/>
                <a:cs typeface="Arial" panose="020B0604020202020204" pitchFamily="34" charset="0"/>
              </a:rPr>
              <a:t/>
            </a:r>
            <a:br>
              <a:rPr lang="en-US" sz="2400" u="sng" dirty="0">
                <a:latin typeface="Arial" panose="020B0604020202020204" pitchFamily="34" charset="0"/>
                <a:cs typeface="Arial" panose="020B0604020202020204" pitchFamily="34" charset="0"/>
              </a:rPr>
            </a:br>
            <a:r>
              <a:rPr lang="en-US" sz="2400" b="1" dirty="0">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
            </a:r>
            <a:br>
              <a:rPr lang="en-US" sz="2400" dirty="0">
                <a:latin typeface="Arial" panose="020B0604020202020204" pitchFamily="34" charset="0"/>
                <a:cs typeface="Arial" panose="020B0604020202020204" pitchFamily="34" charset="0"/>
              </a:rPr>
            </a:br>
            <a:r>
              <a:rPr lang="en-US" sz="2400" b="1" i="1" dirty="0">
                <a:latin typeface="Arial" panose="020B0604020202020204" pitchFamily="34" charset="0"/>
                <a:cs typeface="Arial" panose="020B0604020202020204" pitchFamily="34" charset="0"/>
              </a:rPr>
              <a:t>Federal Protection of Journalists and Media Professionals Act, 2021 (draft):</a:t>
            </a:r>
            <a:r>
              <a:rPr lang="en-US" sz="2400" dirty="0">
                <a:latin typeface="Arial" panose="020B0604020202020204" pitchFamily="34" charset="0"/>
                <a:cs typeface="Arial" panose="020B0604020202020204" pitchFamily="34" charset="0"/>
              </a:rPr>
              <a:t> </a:t>
            </a:r>
            <a:br>
              <a:rPr lang="en-US" sz="2400" dirty="0">
                <a:latin typeface="Arial" panose="020B0604020202020204" pitchFamily="34" charset="0"/>
                <a:cs typeface="Arial" panose="020B0604020202020204" pitchFamily="34" charset="0"/>
              </a:rPr>
            </a:br>
            <a:r>
              <a:rPr lang="en-US" sz="2400" dirty="0">
                <a:latin typeface="Arial" panose="020B0604020202020204" pitchFamily="34" charset="0"/>
                <a:cs typeface="Arial" panose="020B0604020202020204" pitchFamily="34" charset="0"/>
              </a:rPr>
              <a:t>Free mandatory training on written safety policy and protocols within one month of employment + free hardship professional training and risk orientation for deployment in conflict areas</a:t>
            </a:r>
            <a:br>
              <a:rPr lang="en-US" sz="2400" dirty="0">
                <a:latin typeface="Arial" panose="020B0604020202020204" pitchFamily="34" charset="0"/>
                <a:cs typeface="Arial" panose="020B0604020202020204" pitchFamily="34" charset="0"/>
              </a:rPr>
            </a:br>
            <a:r>
              <a:rPr lang="en-US" sz="2400" dirty="0">
                <a:latin typeface="Arial" panose="020B0604020202020204" pitchFamily="34" charset="0"/>
                <a:cs typeface="Arial" panose="020B0604020202020204" pitchFamily="34" charset="0"/>
              </a:rPr>
              <a:t> </a:t>
            </a:r>
            <a:br>
              <a:rPr lang="en-US" sz="2400" dirty="0">
                <a:latin typeface="Arial" panose="020B0604020202020204" pitchFamily="34" charset="0"/>
                <a:cs typeface="Arial" panose="020B0604020202020204" pitchFamily="34" charset="0"/>
              </a:rPr>
            </a:br>
            <a:r>
              <a:rPr lang="en-US" sz="2400" b="1" i="1" dirty="0">
                <a:latin typeface="Arial" panose="020B0604020202020204" pitchFamily="34" charset="0"/>
                <a:cs typeface="Arial" panose="020B0604020202020204" pitchFamily="34" charset="0"/>
              </a:rPr>
              <a:t>Sindh Protection of Journalists and Other Media Practitioners Act, 2021 (passed): </a:t>
            </a:r>
            <a:r>
              <a:rPr lang="en-US" sz="2400" dirty="0">
                <a:latin typeface="Arial" panose="020B0604020202020204" pitchFamily="34" charset="0"/>
                <a:cs typeface="Arial" panose="020B0604020202020204" pitchFamily="34" charset="0"/>
              </a:rPr>
              <a:t/>
            </a:r>
            <a:br>
              <a:rPr lang="en-US" sz="2400" dirty="0">
                <a:latin typeface="Arial" panose="020B0604020202020204" pitchFamily="34" charset="0"/>
                <a:cs typeface="Arial" panose="020B0604020202020204" pitchFamily="34" charset="0"/>
              </a:rPr>
            </a:br>
            <a:r>
              <a:rPr lang="en-US" sz="2400" dirty="0">
                <a:latin typeface="Arial" panose="020B0604020202020204" pitchFamily="34" charset="0"/>
                <a:cs typeface="Arial" panose="020B0604020202020204" pitchFamily="34" charset="0"/>
              </a:rPr>
              <a:t>Not </a:t>
            </a:r>
            <a:r>
              <a:rPr lang="en-US" sz="2400" dirty="0" smtClean="0">
                <a:latin typeface="Arial" panose="020B0604020202020204" pitchFamily="34" charset="0"/>
                <a:cs typeface="Arial" panose="020B0604020202020204" pitchFamily="34" charset="0"/>
              </a:rPr>
              <a:t>provided</a:t>
            </a:r>
            <a:br>
              <a:rPr lang="en-US" sz="2400" dirty="0" smtClean="0">
                <a:latin typeface="Arial" panose="020B0604020202020204" pitchFamily="34" charset="0"/>
                <a:cs typeface="Arial" panose="020B0604020202020204" pitchFamily="34" charset="0"/>
              </a:rPr>
            </a:br>
            <a:r>
              <a:rPr lang="en-US" sz="2400" dirty="0">
                <a:solidFill>
                  <a:srgbClr val="FF0000"/>
                </a:solidFill>
                <a:latin typeface="Arial" panose="020B0604020202020204" pitchFamily="34" charset="0"/>
                <a:cs typeface="Arial" panose="020B0604020202020204" pitchFamily="34" charset="0"/>
              </a:rPr>
              <a:t/>
            </a:r>
            <a:br>
              <a:rPr lang="en-US" sz="2400" dirty="0">
                <a:solidFill>
                  <a:srgbClr val="FF0000"/>
                </a:solidFill>
                <a:latin typeface="Arial" panose="020B0604020202020204" pitchFamily="34" charset="0"/>
                <a:cs typeface="Arial" panose="020B0604020202020204" pitchFamily="34" charset="0"/>
              </a:rPr>
            </a:br>
            <a:r>
              <a:rPr lang="en-US" sz="2400" b="1" i="1" dirty="0">
                <a:solidFill>
                  <a:srgbClr val="FF0000"/>
                </a:solidFill>
                <a:latin typeface="Arial" panose="020B0604020202020204" pitchFamily="34" charset="0"/>
                <a:cs typeface="Arial" panose="020B0604020202020204" pitchFamily="34" charset="0"/>
              </a:rPr>
              <a:t>NOTES</a:t>
            </a:r>
            <a:r>
              <a:rPr lang="en-US" sz="2400" b="1" dirty="0">
                <a:solidFill>
                  <a:srgbClr val="FF0000"/>
                </a:solidFill>
                <a:latin typeface="Arial" panose="020B0604020202020204" pitchFamily="34" charset="0"/>
                <a:cs typeface="Arial" panose="020B0604020202020204" pitchFamily="34" charset="0"/>
              </a:rPr>
              <a:t>:  </a:t>
            </a:r>
            <a:r>
              <a:rPr lang="en-US" sz="2400" i="1" dirty="0">
                <a:solidFill>
                  <a:srgbClr val="FF0000"/>
                </a:solidFill>
                <a:latin typeface="Arial" panose="020B0604020202020204" pitchFamily="34" charset="0"/>
                <a:cs typeface="Arial" panose="020B0604020202020204" pitchFamily="34" charset="0"/>
              </a:rPr>
              <a:t>The federal bill mandates safety training for all staff by employers but Sindh bill seems to indicate mandatory training for only those at risk.</a:t>
            </a:r>
            <a:r>
              <a:rPr lang="en-US" sz="2400" dirty="0">
                <a:solidFill>
                  <a:srgbClr val="FF0000"/>
                </a:solidFill>
                <a:latin typeface="Arial" panose="020B0604020202020204" pitchFamily="34" charset="0"/>
                <a:cs typeface="Arial" panose="020B0604020202020204" pitchFamily="34" charset="0"/>
              </a:rPr>
              <a:t/>
            </a:r>
            <a:br>
              <a:rPr lang="en-US" sz="2400" dirty="0">
                <a:solidFill>
                  <a:srgbClr val="FF0000"/>
                </a:solidFill>
                <a:latin typeface="Arial" panose="020B0604020202020204" pitchFamily="34" charset="0"/>
                <a:cs typeface="Arial" panose="020B0604020202020204" pitchFamily="34" charset="0"/>
              </a:rPr>
            </a:br>
            <a:r>
              <a:rPr lang="en-US" sz="2400" b="1" dirty="0">
                <a:solidFill>
                  <a:srgbClr val="FF0000"/>
                </a:solidFill>
                <a:latin typeface="Arial" panose="020B0604020202020204" pitchFamily="34" charset="0"/>
                <a:cs typeface="Arial" panose="020B0604020202020204" pitchFamily="34" charset="0"/>
              </a:rPr>
              <a:t> </a:t>
            </a:r>
            <a:r>
              <a:rPr lang="en-US" sz="2400" dirty="0">
                <a:solidFill>
                  <a:srgbClr val="FF0000"/>
                </a:solidFill>
                <a:latin typeface="Arial" panose="020B0604020202020204" pitchFamily="34" charset="0"/>
                <a:cs typeface="Arial" panose="020B0604020202020204" pitchFamily="34" charset="0"/>
              </a:rPr>
              <a:t/>
            </a:r>
            <a:br>
              <a:rPr lang="en-US" sz="2400" dirty="0">
                <a:solidFill>
                  <a:srgbClr val="FF0000"/>
                </a:solidFill>
                <a:latin typeface="Arial" panose="020B0604020202020204" pitchFamily="34" charset="0"/>
                <a:cs typeface="Arial" panose="020B0604020202020204" pitchFamily="34" charset="0"/>
              </a:rPr>
            </a:br>
            <a:endParaRPr lang="en-US" sz="2400"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233328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096635"/>
          </a:xfrm>
        </p:spPr>
        <p:txBody>
          <a:bodyPr>
            <a:normAutofit/>
          </a:bodyPr>
          <a:lstStyle/>
          <a:p>
            <a:r>
              <a:rPr lang="en-US" sz="2800" b="1" u="sng" dirty="0">
                <a:latin typeface="Arial" panose="020B0604020202020204" pitchFamily="34" charset="0"/>
                <a:cs typeface="Arial" panose="020B0604020202020204" pitchFamily="34" charset="0"/>
              </a:rPr>
              <a:t>Section:</a:t>
            </a:r>
            <a:r>
              <a:rPr lang="en-US" sz="2800" u="sng" dirty="0">
                <a:latin typeface="Arial" panose="020B0604020202020204" pitchFamily="34" charset="0"/>
                <a:cs typeface="Arial" panose="020B0604020202020204" pitchFamily="34" charset="0"/>
              </a:rPr>
              <a:t> </a:t>
            </a:r>
            <a:r>
              <a:rPr lang="en-US" sz="2800" b="1" u="sng" dirty="0">
                <a:latin typeface="Arial" panose="020B0604020202020204" pitchFamily="34" charset="0"/>
                <a:cs typeface="Arial" panose="020B0604020202020204" pitchFamily="34" charset="0"/>
              </a:rPr>
              <a:t>SAFETY POLICIES AND PROTOCOLS</a:t>
            </a:r>
            <a:r>
              <a:rPr lang="en-US" sz="2800" dirty="0">
                <a:latin typeface="Arial" panose="020B0604020202020204" pitchFamily="34" charset="0"/>
                <a:cs typeface="Arial" panose="020B0604020202020204" pitchFamily="34" charset="0"/>
              </a:rPr>
              <a:t/>
            </a:r>
            <a:br>
              <a:rPr lang="en-US" sz="2800" dirty="0">
                <a:latin typeface="Arial" panose="020B0604020202020204" pitchFamily="34" charset="0"/>
                <a:cs typeface="Arial" panose="020B0604020202020204" pitchFamily="34" charset="0"/>
              </a:rPr>
            </a:br>
            <a:r>
              <a:rPr lang="en-US" sz="2800" b="1" dirty="0">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
            </a:r>
            <a:br>
              <a:rPr lang="en-US" sz="2800" dirty="0">
                <a:latin typeface="Arial" panose="020B0604020202020204" pitchFamily="34" charset="0"/>
                <a:cs typeface="Arial" panose="020B0604020202020204" pitchFamily="34" charset="0"/>
              </a:rPr>
            </a:br>
            <a:r>
              <a:rPr lang="en-US" sz="2800" b="1" i="1" dirty="0">
                <a:latin typeface="Arial" panose="020B0604020202020204" pitchFamily="34" charset="0"/>
                <a:cs typeface="Arial" panose="020B0604020202020204" pitchFamily="34" charset="0"/>
              </a:rPr>
              <a:t>Federal Protection of Journalists and Media Professionals Act, 2021 (draft):</a:t>
            </a:r>
            <a:r>
              <a:rPr lang="en-US" sz="2800" dirty="0">
                <a:latin typeface="Arial" panose="020B0604020202020204" pitchFamily="34" charset="0"/>
                <a:cs typeface="Arial" panose="020B0604020202020204" pitchFamily="34" charset="0"/>
              </a:rPr>
              <a:t> Mandatory written safety policy by each media house + safety protocols to minimize risk</a:t>
            </a:r>
            <a:br>
              <a:rPr lang="en-US" sz="2800" dirty="0">
                <a:latin typeface="Arial" panose="020B0604020202020204" pitchFamily="34" charset="0"/>
                <a:cs typeface="Arial" panose="020B0604020202020204" pitchFamily="34" charset="0"/>
              </a:rPr>
            </a:br>
            <a:r>
              <a:rPr lang="en-US" sz="2800" dirty="0">
                <a:latin typeface="Arial" panose="020B0604020202020204" pitchFamily="34" charset="0"/>
                <a:cs typeface="Arial" panose="020B0604020202020204" pitchFamily="34" charset="0"/>
              </a:rPr>
              <a:t> </a:t>
            </a:r>
            <a:br>
              <a:rPr lang="en-US" sz="2800" dirty="0">
                <a:latin typeface="Arial" panose="020B0604020202020204" pitchFamily="34" charset="0"/>
                <a:cs typeface="Arial" panose="020B0604020202020204" pitchFamily="34" charset="0"/>
              </a:rPr>
            </a:br>
            <a:r>
              <a:rPr lang="en-US" sz="2800" b="1" i="1" dirty="0">
                <a:latin typeface="Arial" panose="020B0604020202020204" pitchFamily="34" charset="0"/>
                <a:cs typeface="Arial" panose="020B0604020202020204" pitchFamily="34" charset="0"/>
              </a:rPr>
              <a:t>Sindh Protection of Journalists and Other Media Practitioners Act, 2021 (passed): </a:t>
            </a:r>
            <a:r>
              <a:rPr lang="en-US" sz="2800" dirty="0">
                <a:latin typeface="Arial" panose="020B0604020202020204" pitchFamily="34" charset="0"/>
                <a:cs typeface="Arial" panose="020B0604020202020204" pitchFamily="34" charset="0"/>
              </a:rPr>
              <a:t/>
            </a:r>
            <a:br>
              <a:rPr lang="en-US" sz="2800" dirty="0">
                <a:latin typeface="Arial" panose="020B0604020202020204" pitchFamily="34" charset="0"/>
                <a:cs typeface="Arial" panose="020B0604020202020204" pitchFamily="34" charset="0"/>
              </a:rPr>
            </a:br>
            <a:r>
              <a:rPr lang="en-US" sz="2800" dirty="0">
                <a:latin typeface="Arial" panose="020B0604020202020204" pitchFamily="34" charset="0"/>
                <a:cs typeface="Arial" panose="020B0604020202020204" pitchFamily="34" charset="0"/>
              </a:rPr>
              <a:t>Not declared mandatory but guarantees the Sindh government will work with media owners’ and workers’ associations to reach out to media development groups to create common safety policies and protocols.</a:t>
            </a:r>
            <a:br>
              <a:rPr lang="en-US" sz="2800" dirty="0">
                <a:latin typeface="Arial" panose="020B0604020202020204" pitchFamily="34" charset="0"/>
                <a:cs typeface="Arial" panose="020B0604020202020204" pitchFamily="34" charset="0"/>
              </a:rPr>
            </a:b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2776758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80201"/>
          </a:xfrm>
        </p:spPr>
        <p:txBody>
          <a:bodyPr>
            <a:normAutofit fontScale="90000"/>
          </a:bodyPr>
          <a:lstStyle/>
          <a:p>
            <a:pPr algn="ctr"/>
            <a:r>
              <a:rPr lang="en-US" sz="2800" b="1" dirty="0">
                <a:solidFill>
                  <a:srgbClr val="00B0F0"/>
                </a:solidFill>
                <a:latin typeface="Arial" panose="020B0604020202020204" pitchFamily="34" charset="0"/>
                <a:cs typeface="Arial" panose="020B0604020202020204" pitchFamily="34" charset="0"/>
              </a:rPr>
              <a:t>RECOMMENDATIONS BY PJSC </a:t>
            </a:r>
            <a:r>
              <a:rPr lang="en-US" sz="2800" b="1" dirty="0" smtClean="0">
                <a:solidFill>
                  <a:srgbClr val="00B0F0"/>
                </a:solidFill>
                <a:latin typeface="Arial" panose="020B0604020202020204" pitchFamily="34" charset="0"/>
                <a:cs typeface="Arial" panose="020B0604020202020204" pitchFamily="34" charset="0"/>
              </a:rPr>
              <a:t>SINDH</a:t>
            </a:r>
            <a:r>
              <a:rPr lang="en-US" dirty="0">
                <a:latin typeface="Arial" panose="020B0604020202020204" pitchFamily="34" charset="0"/>
                <a:cs typeface="Arial" panose="020B0604020202020204" pitchFamily="34" charset="0"/>
              </a:rPr>
              <a:t/>
            </a:r>
            <a:br>
              <a:rPr lang="en-US" dirty="0">
                <a:latin typeface="Arial" panose="020B0604020202020204" pitchFamily="34" charset="0"/>
                <a:cs typeface="Arial" panose="020B0604020202020204" pitchFamily="34" charset="0"/>
              </a:rPr>
            </a:b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838200" y="1123406"/>
            <a:ext cx="10515600" cy="5582193"/>
          </a:xfrm>
        </p:spPr>
        <p:txBody>
          <a:bodyPr>
            <a:normAutofit fontScale="70000" lnSpcReduction="20000"/>
          </a:bodyPr>
          <a:lstStyle/>
          <a:p>
            <a:pPr marL="0" indent="0">
              <a:buNone/>
            </a:pPr>
            <a:r>
              <a:rPr lang="en-US" sz="1800" b="1" i="1" u="sng" dirty="0">
                <a:latin typeface="Arial" panose="020B0604020202020204" pitchFamily="34" charset="0"/>
                <a:cs typeface="Arial" panose="020B0604020202020204" pitchFamily="34" charset="0"/>
              </a:rPr>
              <a:t>AMENDMENT RECOMMENDATIONS MADE BY PJSC SINDH TO ADD TO SINDH </a:t>
            </a:r>
            <a:r>
              <a:rPr lang="en-US" sz="1800" b="1" i="1" u="sng" dirty="0" smtClean="0">
                <a:latin typeface="Arial" panose="020B0604020202020204" pitchFamily="34" charset="0"/>
                <a:cs typeface="Arial" panose="020B0604020202020204" pitchFamily="34" charset="0"/>
              </a:rPr>
              <a:t>LAW</a:t>
            </a:r>
          </a:p>
          <a:p>
            <a:pPr marL="0" indent="0">
              <a:buNone/>
            </a:pPr>
            <a:endParaRPr lang="en-US" sz="1800" b="1" i="1" u="sng" dirty="0">
              <a:latin typeface="Arial" panose="020B0604020202020204" pitchFamily="34" charset="0"/>
              <a:cs typeface="Arial" panose="020B0604020202020204" pitchFamily="34" charset="0"/>
            </a:endParaRPr>
          </a:p>
          <a:p>
            <a:pPr marL="0" indent="0">
              <a:buNone/>
            </a:pPr>
            <a:endParaRPr lang="en-US" sz="1800" u="sng" dirty="0">
              <a:latin typeface="Arial" panose="020B0604020202020204" pitchFamily="34" charset="0"/>
              <a:cs typeface="Arial" panose="020B0604020202020204" pitchFamily="34" charset="0"/>
            </a:endParaRPr>
          </a:p>
          <a:p>
            <a:pPr marL="0" lvl="0" indent="0">
              <a:buNone/>
            </a:pPr>
            <a:r>
              <a:rPr lang="en-US" i="1" dirty="0" smtClean="0"/>
              <a:t>1: Since </a:t>
            </a:r>
            <a:r>
              <a:rPr lang="en-US" i="1" dirty="0"/>
              <a:t>this is a law for protection of journalists, the Commission should have a sizable representation of working journalists and/or their representative associations. Any government representatives in the Commission should preferably not have voting rights in decision making.  </a:t>
            </a:r>
            <a:endParaRPr lang="en-US" dirty="0"/>
          </a:p>
          <a:p>
            <a:pPr marL="0" indent="0">
              <a:buNone/>
            </a:pPr>
            <a:r>
              <a:rPr lang="en-US" i="1" dirty="0"/>
              <a:t> </a:t>
            </a:r>
            <a:endParaRPr lang="en-US" dirty="0"/>
          </a:p>
          <a:p>
            <a:pPr marL="0" lvl="0" indent="0">
              <a:buNone/>
            </a:pPr>
            <a:r>
              <a:rPr lang="en-US" i="1" dirty="0" smtClean="0"/>
              <a:t>2: The </a:t>
            </a:r>
            <a:r>
              <a:rPr lang="en-US" i="1" dirty="0"/>
              <a:t>Commission should be gender affirmative. At least one third members of the Commission should be women. </a:t>
            </a:r>
            <a:endParaRPr lang="en-US" dirty="0"/>
          </a:p>
          <a:p>
            <a:pPr marL="0" indent="0">
              <a:buNone/>
            </a:pPr>
            <a:r>
              <a:rPr lang="en-US" i="1" dirty="0"/>
              <a:t> </a:t>
            </a:r>
            <a:endParaRPr lang="en-US" dirty="0"/>
          </a:p>
          <a:p>
            <a:pPr marL="0" lvl="0" indent="0">
              <a:buNone/>
            </a:pPr>
            <a:r>
              <a:rPr lang="en-US" i="1" dirty="0" smtClean="0"/>
              <a:t>3: Provisions </a:t>
            </a:r>
            <a:r>
              <a:rPr lang="en-US" i="1" dirty="0"/>
              <a:t>and assurances of protection to threatened journalists should also be extended to their families. </a:t>
            </a:r>
            <a:endParaRPr lang="en-US" dirty="0"/>
          </a:p>
          <a:p>
            <a:pPr marL="0" indent="0">
              <a:buNone/>
            </a:pPr>
            <a:r>
              <a:rPr lang="en-US" i="1" dirty="0"/>
              <a:t> </a:t>
            </a:r>
            <a:endParaRPr lang="en-US" dirty="0"/>
          </a:p>
          <a:p>
            <a:pPr marL="0" lvl="0" indent="0">
              <a:buNone/>
            </a:pPr>
            <a:r>
              <a:rPr lang="en-US" i="1" dirty="0" smtClean="0"/>
              <a:t>4: Free </a:t>
            </a:r>
            <a:r>
              <a:rPr lang="en-US" i="1" dirty="0"/>
              <a:t>legal aid resources should be extended to affected journalists who require litigation in their cases but can’t afford it.</a:t>
            </a:r>
            <a:endParaRPr lang="en-US" dirty="0"/>
          </a:p>
          <a:p>
            <a:pPr marL="0" indent="0">
              <a:buNone/>
            </a:pPr>
            <a:r>
              <a:rPr lang="en-US" i="1" dirty="0"/>
              <a:t> </a:t>
            </a:r>
            <a:endParaRPr lang="en-US" dirty="0"/>
          </a:p>
          <a:p>
            <a:pPr marL="0" lvl="0" indent="0">
              <a:buNone/>
            </a:pPr>
            <a:r>
              <a:rPr lang="en-US" i="1" dirty="0" smtClean="0"/>
              <a:t>5: The </a:t>
            </a:r>
            <a:r>
              <a:rPr lang="en-US" i="1" dirty="0"/>
              <a:t>obligation on media houses/employers to provide safety training for their journalists/media professionals should not include charging staff for the trainings – the trainings should be free. </a:t>
            </a:r>
            <a:endParaRPr lang="en-US" dirty="0"/>
          </a:p>
          <a:p>
            <a:pPr marL="0" indent="0">
              <a:buNone/>
            </a:pPr>
            <a:endParaRPr lang="en-US" dirty="0"/>
          </a:p>
        </p:txBody>
      </p:sp>
    </p:spTree>
    <p:extLst>
      <p:ext uri="{BB962C8B-B14F-4D97-AF65-F5344CB8AC3E}">
        <p14:creationId xmlns:p14="http://schemas.microsoft.com/office/powerpoint/2010/main" val="10521634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463675"/>
          </a:xfrm>
        </p:spPr>
        <p:txBody>
          <a:bodyPr>
            <a:normAutofit/>
          </a:bodyPr>
          <a:lstStyle/>
          <a:p>
            <a:r>
              <a:rPr lang="en-US" sz="2800" b="1" dirty="0">
                <a:latin typeface="Arial" panose="020B0604020202020204" pitchFamily="34" charset="0"/>
                <a:cs typeface="Arial" panose="020B0604020202020204" pitchFamily="34" charset="0"/>
              </a:rPr>
              <a:t>CONTENTS:</a:t>
            </a:r>
            <a:endParaRPr lang="en-US" sz="28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838200" y="1750423"/>
            <a:ext cx="10515600" cy="4841965"/>
          </a:xfrm>
        </p:spPr>
        <p:txBody>
          <a:bodyPr>
            <a:noAutofit/>
          </a:bodyPr>
          <a:lstStyle/>
          <a:p>
            <a:pPr marL="0" indent="0">
              <a:buNone/>
            </a:pPr>
            <a:r>
              <a:rPr lang="en-US" sz="2000" b="1" dirty="0" smtClean="0">
                <a:latin typeface="Arial" panose="020B0604020202020204" pitchFamily="34" charset="0"/>
                <a:cs typeface="Arial" panose="020B0604020202020204" pitchFamily="34" charset="0"/>
              </a:rPr>
              <a:t>8: </a:t>
            </a:r>
            <a:r>
              <a:rPr lang="en-US" sz="2000" b="1" u="sng" dirty="0" smtClean="0">
                <a:latin typeface="Arial" panose="020B0604020202020204" pitchFamily="34" charset="0"/>
                <a:cs typeface="Arial" panose="020B0604020202020204" pitchFamily="34" charset="0"/>
              </a:rPr>
              <a:t>PART </a:t>
            </a:r>
            <a:r>
              <a:rPr lang="en-US" sz="2000" b="1" u="sng" dirty="0">
                <a:latin typeface="Arial" panose="020B0604020202020204" pitchFamily="34" charset="0"/>
                <a:cs typeface="Arial" panose="020B0604020202020204" pitchFamily="34" charset="0"/>
              </a:rPr>
              <a:t>V– </a:t>
            </a:r>
            <a:r>
              <a:rPr lang="en-US" sz="2000" b="1" u="sng" cap="small" dirty="0">
                <a:latin typeface="Arial" panose="020B0604020202020204" pitchFamily="34" charset="0"/>
                <a:cs typeface="Arial" panose="020B0604020202020204" pitchFamily="34" charset="0"/>
              </a:rPr>
              <a:t>ESTABLISHMENT OF THE INDEPENDENT COMMISSION FOR THE PROTECTION OF JOURNALISTS AND MEDIA PROFESSIONALS</a:t>
            </a:r>
            <a:endParaRPr lang="en-US" sz="2000" u="sng" dirty="0">
              <a:latin typeface="Arial" panose="020B0604020202020204" pitchFamily="34" charset="0"/>
              <a:cs typeface="Arial" panose="020B0604020202020204" pitchFamily="34" charset="0"/>
            </a:endParaRPr>
          </a:p>
          <a:p>
            <a:r>
              <a:rPr lang="en-US" sz="2000" b="1" dirty="0">
                <a:latin typeface="Arial" panose="020B0604020202020204" pitchFamily="34" charset="0"/>
                <a:cs typeface="Arial" panose="020B0604020202020204" pitchFamily="34" charset="0"/>
              </a:rPr>
              <a:t>ESTABLISHMENT OF A COMMISSION FOR THE PROTECTION OF JOURNALISTS AND MEDIA PROFESSIONALS</a:t>
            </a:r>
            <a:endParaRPr lang="en-US" sz="2000" dirty="0">
              <a:latin typeface="Arial" panose="020B0604020202020204" pitchFamily="34" charset="0"/>
              <a:cs typeface="Arial" panose="020B0604020202020204" pitchFamily="34" charset="0"/>
            </a:endParaRPr>
          </a:p>
          <a:p>
            <a:r>
              <a:rPr lang="en-US" sz="2000" b="1" dirty="0">
                <a:latin typeface="Arial" panose="020B0604020202020204" pitchFamily="34" charset="0"/>
                <a:cs typeface="Arial" panose="020B0604020202020204" pitchFamily="34" charset="0"/>
              </a:rPr>
              <a:t>APPOINTMENT OF CHAIRPERSON</a:t>
            </a:r>
            <a:endParaRPr lang="en-US" sz="2000" dirty="0">
              <a:latin typeface="Arial" panose="020B0604020202020204" pitchFamily="34" charset="0"/>
              <a:cs typeface="Arial" panose="020B0604020202020204" pitchFamily="34" charset="0"/>
            </a:endParaRPr>
          </a:p>
          <a:p>
            <a:r>
              <a:rPr lang="en-US" sz="2000" b="1" dirty="0">
                <a:latin typeface="Arial" panose="020B0604020202020204" pitchFamily="34" charset="0"/>
                <a:cs typeface="Arial" panose="020B0604020202020204" pitchFamily="34" charset="0"/>
              </a:rPr>
              <a:t>TERM OF OFFICE OF THE CHAIRPERSON AND MEMBERS</a:t>
            </a:r>
            <a:endParaRPr lang="en-US" sz="2000" dirty="0">
              <a:latin typeface="Arial" panose="020B0604020202020204" pitchFamily="34" charset="0"/>
              <a:cs typeface="Arial" panose="020B0604020202020204" pitchFamily="34" charset="0"/>
            </a:endParaRPr>
          </a:p>
          <a:p>
            <a:r>
              <a:rPr lang="en-US" sz="2000" b="1" dirty="0">
                <a:latin typeface="Arial" panose="020B0604020202020204" pitchFamily="34" charset="0"/>
                <a:cs typeface="Arial" panose="020B0604020202020204" pitchFamily="34" charset="0"/>
              </a:rPr>
              <a:t>REMOVAL OF THE CHAIRPERSON AND MEMBERS</a:t>
            </a:r>
            <a:endParaRPr lang="en-US" sz="2000" dirty="0">
              <a:latin typeface="Arial" panose="020B0604020202020204" pitchFamily="34" charset="0"/>
              <a:cs typeface="Arial" panose="020B0604020202020204" pitchFamily="34" charset="0"/>
            </a:endParaRPr>
          </a:p>
          <a:p>
            <a:r>
              <a:rPr lang="en-US" sz="2000" b="1" dirty="0">
                <a:latin typeface="Arial" panose="020B0604020202020204" pitchFamily="34" charset="0"/>
                <a:cs typeface="Arial" panose="020B0604020202020204" pitchFamily="34" charset="0"/>
              </a:rPr>
              <a:t>TERMS AND CONDITIONS OF SERVICE OF MEMBERS INCLUDING CHAIRPERSON</a:t>
            </a:r>
            <a:endParaRPr lang="en-US" sz="2000" dirty="0">
              <a:latin typeface="Arial" panose="020B0604020202020204" pitchFamily="34" charset="0"/>
              <a:cs typeface="Arial" panose="020B0604020202020204" pitchFamily="34" charset="0"/>
            </a:endParaRPr>
          </a:p>
          <a:p>
            <a:pPr marL="0" indent="0">
              <a:buNone/>
            </a:pPr>
            <a:r>
              <a:rPr lang="en-US" sz="2000" b="1" dirty="0" smtClean="0">
                <a:latin typeface="Arial" panose="020B0604020202020204" pitchFamily="34" charset="0"/>
                <a:cs typeface="Arial" panose="020B0604020202020204" pitchFamily="34" charset="0"/>
              </a:rPr>
              <a:t>9: </a:t>
            </a:r>
            <a:r>
              <a:rPr lang="en-US" sz="2000" b="1" u="sng" dirty="0" smtClean="0">
                <a:latin typeface="Arial" panose="020B0604020202020204" pitchFamily="34" charset="0"/>
                <a:cs typeface="Arial" panose="020B0604020202020204" pitchFamily="34" charset="0"/>
              </a:rPr>
              <a:t>PART </a:t>
            </a:r>
            <a:r>
              <a:rPr lang="en-US" sz="2000" b="1" u="sng" dirty="0">
                <a:latin typeface="Arial" panose="020B0604020202020204" pitchFamily="34" charset="0"/>
                <a:cs typeface="Arial" panose="020B0604020202020204" pitchFamily="34" charset="0"/>
              </a:rPr>
              <a:t>VI - </a:t>
            </a:r>
            <a:r>
              <a:rPr lang="en-US" sz="2000" b="1" u="sng" cap="small" dirty="0">
                <a:latin typeface="Arial" panose="020B0604020202020204" pitchFamily="34" charset="0"/>
                <a:cs typeface="Arial" panose="020B0604020202020204" pitchFamily="34" charset="0"/>
              </a:rPr>
              <a:t>MANAGEMENT AND PROCEDURES OF THE COMMISSION</a:t>
            </a:r>
            <a:endParaRPr lang="en-US" sz="2000" u="sng" dirty="0">
              <a:latin typeface="Arial" panose="020B0604020202020204" pitchFamily="34" charset="0"/>
              <a:cs typeface="Arial" panose="020B0604020202020204" pitchFamily="34" charset="0"/>
            </a:endParaRPr>
          </a:p>
          <a:p>
            <a:r>
              <a:rPr lang="en-US" sz="2000" b="1" dirty="0">
                <a:latin typeface="Arial" panose="020B0604020202020204" pitchFamily="34" charset="0"/>
                <a:cs typeface="Arial" panose="020B0604020202020204" pitchFamily="34" charset="0"/>
              </a:rPr>
              <a:t>FUNCTIONS OF THE INDEPENDENT COMMISSION</a:t>
            </a:r>
            <a:endParaRPr lang="en-US" sz="2000" dirty="0">
              <a:latin typeface="Arial" panose="020B0604020202020204" pitchFamily="34" charset="0"/>
              <a:cs typeface="Arial" panose="020B0604020202020204" pitchFamily="34" charset="0"/>
            </a:endParaRPr>
          </a:p>
          <a:p>
            <a:r>
              <a:rPr lang="en-US" sz="2000" b="1" dirty="0">
                <a:latin typeface="Arial" panose="020B0604020202020204" pitchFamily="34" charset="0"/>
                <a:cs typeface="Arial" panose="020B0604020202020204" pitchFamily="34" charset="0"/>
              </a:rPr>
              <a:t>PROCEDURE OF THE INDEPENDENT COMMISSION</a:t>
            </a:r>
            <a:endParaRPr lang="en-US" sz="2000" dirty="0">
              <a:latin typeface="Arial" panose="020B0604020202020204" pitchFamily="34" charset="0"/>
              <a:cs typeface="Arial" panose="020B0604020202020204" pitchFamily="34" charset="0"/>
            </a:endParaRPr>
          </a:p>
          <a:p>
            <a:r>
              <a:rPr lang="en-US" sz="2000" b="1" dirty="0">
                <a:latin typeface="Arial" panose="020B0604020202020204" pitchFamily="34" charset="0"/>
                <a:cs typeface="Arial" panose="020B0604020202020204" pitchFamily="34" charset="0"/>
              </a:rPr>
              <a:t>INQUIRY INTO COMPLAINTS</a:t>
            </a:r>
            <a:endParaRPr lang="en-US" sz="2000" dirty="0">
              <a:latin typeface="Arial" panose="020B0604020202020204" pitchFamily="34" charset="0"/>
              <a:cs typeface="Arial" panose="020B0604020202020204" pitchFamily="34" charset="0"/>
            </a:endParaRPr>
          </a:p>
          <a:p>
            <a:r>
              <a:rPr lang="en-US" sz="2000" b="1" dirty="0">
                <a:latin typeface="Arial" panose="020B0604020202020204" pitchFamily="34" charset="0"/>
                <a:cs typeface="Arial" panose="020B0604020202020204" pitchFamily="34" charset="0"/>
              </a:rPr>
              <a:t>POWERS RELATING TO </a:t>
            </a:r>
            <a:r>
              <a:rPr lang="en-US" sz="2000" b="1" dirty="0" smtClean="0">
                <a:latin typeface="Arial" panose="020B0604020202020204" pitchFamily="34" charset="0"/>
                <a:cs typeface="Arial" panose="020B0604020202020204" pitchFamily="34" charset="0"/>
              </a:rPr>
              <a:t>INQUIRIES</a:t>
            </a: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003283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latin typeface="Arial" panose="020B0604020202020204" pitchFamily="34" charset="0"/>
                <a:cs typeface="Arial" panose="020B0604020202020204" pitchFamily="34" charset="0"/>
              </a:rPr>
              <a:t>CONTENTS:</a:t>
            </a:r>
            <a:endParaRPr lang="en-US" sz="28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838200" y="1825625"/>
            <a:ext cx="10515600" cy="4653552"/>
          </a:xfrm>
        </p:spPr>
        <p:txBody>
          <a:bodyPr>
            <a:normAutofit/>
          </a:bodyPr>
          <a:lstStyle/>
          <a:p>
            <a:pPr marL="0" indent="0">
              <a:buNone/>
            </a:pPr>
            <a:r>
              <a:rPr lang="en-US" sz="1800" b="1" dirty="0" smtClean="0">
                <a:latin typeface="Arial" panose="020B0604020202020204" pitchFamily="34" charset="0"/>
                <a:cs typeface="Arial" panose="020B0604020202020204" pitchFamily="34" charset="0"/>
              </a:rPr>
              <a:t>10: PART VIII </a:t>
            </a:r>
            <a:r>
              <a:rPr lang="en-US" sz="1800" b="1" dirty="0">
                <a:latin typeface="Arial" panose="020B0604020202020204" pitchFamily="34" charset="0"/>
                <a:cs typeface="Arial" panose="020B0604020202020204" pitchFamily="34" charset="0"/>
              </a:rPr>
              <a:t>- OTHERS</a:t>
            </a:r>
            <a:endParaRPr lang="en-US" sz="1800" dirty="0">
              <a:latin typeface="Arial" panose="020B0604020202020204" pitchFamily="34" charset="0"/>
              <a:cs typeface="Arial" panose="020B0604020202020204" pitchFamily="34" charset="0"/>
            </a:endParaRPr>
          </a:p>
          <a:p>
            <a:r>
              <a:rPr lang="en-US" sz="1800" b="1" dirty="0">
                <a:latin typeface="Arial" panose="020B0604020202020204" pitchFamily="34" charset="0"/>
                <a:cs typeface="Arial" panose="020B0604020202020204" pitchFamily="34" charset="0"/>
              </a:rPr>
              <a:t>INDEMNITY</a:t>
            </a:r>
            <a:endParaRPr lang="en-US" sz="1800" dirty="0">
              <a:latin typeface="Arial" panose="020B0604020202020204" pitchFamily="34" charset="0"/>
              <a:cs typeface="Arial" panose="020B0604020202020204" pitchFamily="34" charset="0"/>
            </a:endParaRPr>
          </a:p>
          <a:p>
            <a:r>
              <a:rPr lang="en-US" sz="1800" b="1" dirty="0">
                <a:latin typeface="Arial" panose="020B0604020202020204" pitchFamily="34" charset="0"/>
                <a:cs typeface="Arial" panose="020B0604020202020204" pitchFamily="34" charset="0"/>
              </a:rPr>
              <a:t>REMOVAL OF </a:t>
            </a:r>
            <a:r>
              <a:rPr lang="en-US" sz="1800" b="1" dirty="0" smtClean="0">
                <a:latin typeface="Arial" panose="020B0604020202020204" pitchFamily="34" charset="0"/>
                <a:cs typeface="Arial" panose="020B0604020202020204" pitchFamily="34" charset="0"/>
              </a:rPr>
              <a:t>DIFFICULTIES</a:t>
            </a:r>
            <a:endParaRPr lang="en-US" sz="1800" dirty="0">
              <a:latin typeface="Arial" panose="020B0604020202020204" pitchFamily="34" charset="0"/>
              <a:cs typeface="Arial" panose="020B0604020202020204" pitchFamily="34" charset="0"/>
            </a:endParaRPr>
          </a:p>
          <a:p>
            <a:pPr marL="0" indent="0">
              <a:buNone/>
            </a:pPr>
            <a:r>
              <a:rPr lang="en-US" sz="1800" b="1" dirty="0" smtClean="0">
                <a:latin typeface="Arial" panose="020B0604020202020204" pitchFamily="34" charset="0"/>
                <a:cs typeface="Arial" panose="020B0604020202020204" pitchFamily="34" charset="0"/>
              </a:rPr>
              <a:t>11: SCHEDULE </a:t>
            </a:r>
            <a:r>
              <a:rPr lang="en-US" sz="1800" b="1" dirty="0">
                <a:latin typeface="Arial" panose="020B0604020202020204" pitchFamily="34" charset="0"/>
                <a:cs typeface="Arial" panose="020B0604020202020204" pitchFamily="34" charset="0"/>
              </a:rPr>
              <a:t>I – JOURNALISTS WELFARE SCHEME </a:t>
            </a:r>
            <a:r>
              <a:rPr lang="en-US" sz="1800" b="1" i="1" dirty="0">
                <a:latin typeface="Arial" panose="020B0604020202020204" pitchFamily="34" charset="0"/>
                <a:cs typeface="Arial" panose="020B0604020202020204" pitchFamily="34" charset="0"/>
              </a:rPr>
              <a:t>(ONLY IN FEDERAL BILL – NOT SINDH)</a:t>
            </a:r>
            <a:endParaRPr lang="en-US" sz="1800" dirty="0">
              <a:latin typeface="Arial" panose="020B0604020202020204" pitchFamily="34" charset="0"/>
              <a:cs typeface="Arial" panose="020B0604020202020204" pitchFamily="34" charset="0"/>
            </a:endParaRPr>
          </a:p>
          <a:p>
            <a:r>
              <a:rPr lang="en-US" sz="1800" b="1" dirty="0">
                <a:latin typeface="Arial" panose="020B0604020202020204" pitchFamily="34" charset="0"/>
                <a:cs typeface="Arial" panose="020B0604020202020204" pitchFamily="34" charset="0"/>
              </a:rPr>
              <a:t>OBLIGATION TO </a:t>
            </a:r>
            <a:r>
              <a:rPr lang="en-US" sz="1800" b="1" dirty="0" smtClean="0">
                <a:latin typeface="Arial" panose="020B0604020202020204" pitchFamily="34" charset="0"/>
                <a:cs typeface="Arial" panose="020B0604020202020204" pitchFamily="34" charset="0"/>
              </a:rPr>
              <a:t>INSURE</a:t>
            </a:r>
            <a:endParaRPr lang="en-US" sz="1800" dirty="0">
              <a:latin typeface="Arial" panose="020B0604020202020204" pitchFamily="34" charset="0"/>
              <a:cs typeface="Arial" panose="020B0604020202020204" pitchFamily="34" charset="0"/>
            </a:endParaRPr>
          </a:p>
          <a:p>
            <a:r>
              <a:rPr lang="en-US" sz="1800" b="1" dirty="0">
                <a:latin typeface="Arial" panose="020B0604020202020204" pitchFamily="34" charset="0"/>
                <a:cs typeface="Arial" panose="020B0604020202020204" pitchFamily="34" charset="0"/>
              </a:rPr>
              <a:t>OBLIGATIONS TO </a:t>
            </a:r>
            <a:r>
              <a:rPr lang="en-US" sz="1800" b="1" dirty="0" smtClean="0">
                <a:latin typeface="Arial" panose="020B0604020202020204" pitchFamily="34" charset="0"/>
                <a:cs typeface="Arial" panose="020B0604020202020204" pitchFamily="34" charset="0"/>
              </a:rPr>
              <a:t>TRAIN</a:t>
            </a:r>
            <a:endParaRPr lang="en-US" sz="1800" dirty="0">
              <a:latin typeface="Arial" panose="020B0604020202020204" pitchFamily="34" charset="0"/>
              <a:cs typeface="Arial" panose="020B0604020202020204" pitchFamily="34" charset="0"/>
            </a:endParaRPr>
          </a:p>
          <a:p>
            <a:r>
              <a:rPr lang="en-US" sz="1800" b="1" dirty="0">
                <a:latin typeface="Arial" panose="020B0604020202020204" pitchFamily="34" charset="0"/>
                <a:cs typeface="Arial" panose="020B0604020202020204" pitchFamily="34" charset="0"/>
              </a:rPr>
              <a:t>SAFETY POLICIES AND </a:t>
            </a:r>
            <a:r>
              <a:rPr lang="en-US" sz="1800" b="1" dirty="0" smtClean="0">
                <a:latin typeface="Arial" panose="020B0604020202020204" pitchFamily="34" charset="0"/>
                <a:cs typeface="Arial" panose="020B0604020202020204" pitchFamily="34" charset="0"/>
              </a:rPr>
              <a:t>PROTOCOLS</a:t>
            </a:r>
            <a:endParaRPr lang="en-US" sz="1800" dirty="0">
              <a:latin typeface="Arial" panose="020B0604020202020204" pitchFamily="34" charset="0"/>
              <a:cs typeface="Arial" panose="020B0604020202020204" pitchFamily="34" charset="0"/>
            </a:endParaRPr>
          </a:p>
          <a:p>
            <a:pPr marL="0" indent="0">
              <a:buNone/>
            </a:pPr>
            <a:r>
              <a:rPr lang="en-US" sz="1800" b="1" dirty="0" smtClean="0">
                <a:latin typeface="Arial" panose="020B0604020202020204" pitchFamily="34" charset="0"/>
                <a:cs typeface="Arial" panose="020B0604020202020204" pitchFamily="34" charset="0"/>
              </a:rPr>
              <a:t>12: RECOMMENDATIONS </a:t>
            </a:r>
            <a:r>
              <a:rPr lang="en-US" sz="1800" b="1" dirty="0">
                <a:latin typeface="Arial" panose="020B0604020202020204" pitchFamily="34" charset="0"/>
                <a:cs typeface="Arial" panose="020B0604020202020204" pitchFamily="34" charset="0"/>
              </a:rPr>
              <a:t>BY PJSC SINDH</a:t>
            </a:r>
            <a:endParaRPr lang="en-US" sz="1800" dirty="0">
              <a:latin typeface="Arial" panose="020B0604020202020204" pitchFamily="34" charset="0"/>
              <a:cs typeface="Arial" panose="020B0604020202020204" pitchFamily="34" charset="0"/>
            </a:endParaRPr>
          </a:p>
          <a:p>
            <a:endParaRPr lang="en-US" dirty="0" smtClean="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105401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25189" y="365125"/>
            <a:ext cx="7707086" cy="1036955"/>
          </a:xfrm>
        </p:spPr>
        <p:txBody>
          <a:bodyPr>
            <a:normAutofit/>
          </a:bodyPr>
          <a:lstStyle/>
          <a:p>
            <a:r>
              <a:rPr lang="en-US" sz="2800" b="1" dirty="0">
                <a:latin typeface="Arial" panose="020B0604020202020204" pitchFamily="34" charset="0"/>
                <a:cs typeface="Arial" panose="020B0604020202020204" pitchFamily="34" charset="0"/>
              </a:rPr>
              <a:t>ACRONYMS AND </a:t>
            </a:r>
            <a:r>
              <a:rPr lang="en-US" sz="2800" b="1" dirty="0" smtClean="0">
                <a:latin typeface="Arial" panose="020B0604020202020204" pitchFamily="34" charset="0"/>
                <a:cs typeface="Arial" panose="020B0604020202020204" pitchFamily="34" charset="0"/>
              </a:rPr>
              <a:t>ABBREVIATIONS</a:t>
            </a:r>
            <a:r>
              <a:rPr lang="en-US" sz="2800" dirty="0">
                <a:latin typeface="Copperplate Gothic Bold" panose="020E0705020206020404" pitchFamily="34" charset="0"/>
              </a:rPr>
              <a:t/>
            </a:r>
            <a:br>
              <a:rPr lang="en-US" sz="2800" dirty="0">
                <a:latin typeface="Copperplate Gothic Bold" panose="020E0705020206020404" pitchFamily="34" charset="0"/>
              </a:rPr>
            </a:br>
            <a:endParaRPr lang="en-US" sz="2800" dirty="0">
              <a:latin typeface="Copperplate Gothic Bold" panose="020E0705020206020404" pitchFamily="34" charset="0"/>
            </a:endParaRPr>
          </a:p>
        </p:txBody>
      </p:sp>
      <p:sp>
        <p:nvSpPr>
          <p:cNvPr id="3" name="Content Placeholder 2"/>
          <p:cNvSpPr>
            <a:spLocks noGrp="1"/>
          </p:cNvSpPr>
          <p:nvPr>
            <p:ph sz="half" idx="1"/>
          </p:nvPr>
        </p:nvSpPr>
        <p:spPr>
          <a:xfrm>
            <a:off x="838200" y="1611086"/>
            <a:ext cx="5181600" cy="4693919"/>
          </a:xfrm>
        </p:spPr>
        <p:txBody>
          <a:bodyPr>
            <a:normAutofit/>
          </a:bodyPr>
          <a:lstStyle/>
          <a:p>
            <a:pPr marL="0" indent="0">
              <a:buNone/>
            </a:pPr>
            <a:r>
              <a:rPr lang="en-US" sz="2400" b="1" dirty="0">
                <a:solidFill>
                  <a:srgbClr val="0070C0"/>
                </a:solidFill>
                <a:latin typeface="Arial" panose="020B0604020202020204" pitchFamily="34" charset="0"/>
                <a:cs typeface="Arial" panose="020B0604020202020204" pitchFamily="34" charset="0"/>
              </a:rPr>
              <a:t>APNS</a:t>
            </a:r>
            <a:r>
              <a:rPr lang="en-US" sz="2400" dirty="0">
                <a:solidFill>
                  <a:srgbClr val="0070C0"/>
                </a:solidFill>
                <a:latin typeface="Arial" panose="020B0604020202020204" pitchFamily="34" charset="0"/>
                <a:cs typeface="Arial" panose="020B0604020202020204" pitchFamily="34" charset="0"/>
              </a:rPr>
              <a:t>     </a:t>
            </a:r>
            <a:endParaRPr lang="en-US" sz="2400" dirty="0" smtClean="0">
              <a:solidFill>
                <a:srgbClr val="0070C0"/>
              </a:solidFill>
              <a:latin typeface="Arial" panose="020B0604020202020204" pitchFamily="34" charset="0"/>
              <a:cs typeface="Arial" panose="020B0604020202020204" pitchFamily="34" charset="0"/>
            </a:endParaRPr>
          </a:p>
          <a:p>
            <a:pPr marL="0" indent="0">
              <a:buNone/>
            </a:pPr>
            <a:endParaRPr lang="en-US" sz="2400" b="1" dirty="0" smtClean="0">
              <a:solidFill>
                <a:srgbClr val="0070C0"/>
              </a:solidFill>
              <a:latin typeface="Arial" panose="020B0604020202020204" pitchFamily="34" charset="0"/>
              <a:cs typeface="Arial" panose="020B0604020202020204" pitchFamily="34" charset="0"/>
            </a:endParaRPr>
          </a:p>
          <a:p>
            <a:pPr marL="0" indent="0">
              <a:buNone/>
            </a:pPr>
            <a:r>
              <a:rPr lang="en-US" sz="2400" b="1" dirty="0" smtClean="0">
                <a:solidFill>
                  <a:srgbClr val="0070C0"/>
                </a:solidFill>
                <a:latin typeface="Arial" panose="020B0604020202020204" pitchFamily="34" charset="0"/>
                <a:cs typeface="Arial" panose="020B0604020202020204" pitchFamily="34" charset="0"/>
              </a:rPr>
              <a:t>CPJMP</a:t>
            </a:r>
          </a:p>
          <a:p>
            <a:pPr marL="0" indent="0">
              <a:buNone/>
            </a:pPr>
            <a:endParaRPr lang="en-US" sz="2400" dirty="0" smtClean="0">
              <a:solidFill>
                <a:srgbClr val="0070C0"/>
              </a:solidFill>
              <a:latin typeface="Arial" panose="020B0604020202020204" pitchFamily="34" charset="0"/>
              <a:cs typeface="Arial" panose="020B0604020202020204" pitchFamily="34" charset="0"/>
            </a:endParaRPr>
          </a:p>
          <a:p>
            <a:pPr marL="0" indent="0">
              <a:buNone/>
            </a:pPr>
            <a:r>
              <a:rPr lang="en-US" sz="2400" b="1" dirty="0" smtClean="0">
                <a:solidFill>
                  <a:srgbClr val="0070C0"/>
                </a:solidFill>
                <a:latin typeface="Arial" panose="020B0604020202020204" pitchFamily="34" charset="0"/>
                <a:cs typeface="Arial" panose="020B0604020202020204" pitchFamily="34" charset="0"/>
              </a:rPr>
              <a:t>CPNE</a:t>
            </a:r>
            <a:endParaRPr lang="en-US" sz="2400" dirty="0">
              <a:solidFill>
                <a:srgbClr val="0070C0"/>
              </a:solidFill>
              <a:latin typeface="Arial" panose="020B0604020202020204" pitchFamily="34" charset="0"/>
              <a:cs typeface="Arial" panose="020B0604020202020204" pitchFamily="34" charset="0"/>
            </a:endParaRPr>
          </a:p>
          <a:p>
            <a:pPr marL="0" indent="0">
              <a:buNone/>
            </a:pPr>
            <a:endParaRPr lang="en-US" sz="2400" b="1" dirty="0" smtClean="0">
              <a:solidFill>
                <a:srgbClr val="0070C0"/>
              </a:solidFill>
              <a:latin typeface="Arial" panose="020B0604020202020204" pitchFamily="34" charset="0"/>
              <a:cs typeface="Arial" panose="020B0604020202020204" pitchFamily="34" charset="0"/>
            </a:endParaRPr>
          </a:p>
          <a:p>
            <a:pPr marL="0" indent="0">
              <a:buNone/>
            </a:pPr>
            <a:r>
              <a:rPr lang="en-US" sz="2400" b="1" dirty="0" smtClean="0">
                <a:solidFill>
                  <a:srgbClr val="0070C0"/>
                </a:solidFill>
                <a:latin typeface="Arial" panose="020B0604020202020204" pitchFamily="34" charset="0"/>
                <a:cs typeface="Arial" panose="020B0604020202020204" pitchFamily="34" charset="0"/>
              </a:rPr>
              <a:t>HC</a:t>
            </a:r>
            <a:endParaRPr lang="en-US" sz="2400" dirty="0">
              <a:solidFill>
                <a:srgbClr val="0070C0"/>
              </a:solidFill>
              <a:latin typeface="Arial" panose="020B0604020202020204" pitchFamily="34" charset="0"/>
              <a:cs typeface="Arial" panose="020B0604020202020204" pitchFamily="34" charset="0"/>
            </a:endParaRPr>
          </a:p>
          <a:p>
            <a:pPr marL="0" indent="0">
              <a:buNone/>
            </a:pPr>
            <a:endParaRPr lang="en-US" sz="2400" b="1" dirty="0" smtClean="0">
              <a:solidFill>
                <a:srgbClr val="0070C0"/>
              </a:solidFill>
              <a:latin typeface="Arial" panose="020B0604020202020204" pitchFamily="34" charset="0"/>
              <a:cs typeface="Arial" panose="020B0604020202020204" pitchFamily="34" charset="0"/>
            </a:endParaRPr>
          </a:p>
          <a:p>
            <a:pPr marL="0" indent="0">
              <a:buNone/>
            </a:pPr>
            <a:r>
              <a:rPr lang="en-US" sz="2400" b="1" dirty="0" smtClean="0">
                <a:solidFill>
                  <a:srgbClr val="0070C0"/>
                </a:solidFill>
                <a:latin typeface="Arial" panose="020B0604020202020204" pitchFamily="34" charset="0"/>
                <a:cs typeface="Arial" panose="020B0604020202020204" pitchFamily="34" charset="0"/>
              </a:rPr>
              <a:t>HRCP</a:t>
            </a:r>
            <a:endParaRPr lang="en-US" sz="2400" dirty="0">
              <a:solidFill>
                <a:srgbClr val="0070C0"/>
              </a:solidFill>
              <a:latin typeface="Arial" panose="020B0604020202020204" pitchFamily="34" charset="0"/>
              <a:cs typeface="Arial" panose="020B0604020202020204" pitchFamily="34" charset="0"/>
            </a:endParaRPr>
          </a:p>
          <a:p>
            <a:endParaRPr lang="en-US" dirty="0"/>
          </a:p>
        </p:txBody>
      </p:sp>
      <p:sp>
        <p:nvSpPr>
          <p:cNvPr id="4" name="Content Placeholder 3"/>
          <p:cNvSpPr>
            <a:spLocks noGrp="1"/>
          </p:cNvSpPr>
          <p:nvPr>
            <p:ph sz="half" idx="2"/>
          </p:nvPr>
        </p:nvSpPr>
        <p:spPr>
          <a:xfrm>
            <a:off x="6172200" y="1541416"/>
            <a:ext cx="5181600" cy="5138057"/>
          </a:xfrm>
        </p:spPr>
        <p:txBody>
          <a:bodyPr>
            <a:normAutofit/>
          </a:bodyPr>
          <a:lstStyle/>
          <a:p>
            <a:pPr marL="0" indent="0">
              <a:buNone/>
            </a:pPr>
            <a:r>
              <a:rPr lang="en-US" sz="1800" dirty="0" smtClean="0">
                <a:latin typeface="Arial" panose="020B0604020202020204" pitchFamily="34" charset="0"/>
                <a:cs typeface="Arial" panose="020B0604020202020204" pitchFamily="34" charset="0"/>
              </a:rPr>
              <a:t>All Pakistan Newspaper Society</a:t>
            </a:r>
          </a:p>
          <a:p>
            <a:pPr marL="0" indent="0">
              <a:buNone/>
            </a:pPr>
            <a:endParaRPr lang="en-US" sz="1800" dirty="0" smtClean="0">
              <a:latin typeface="Arial" panose="020B0604020202020204" pitchFamily="34" charset="0"/>
              <a:cs typeface="Arial" panose="020B0604020202020204" pitchFamily="34" charset="0"/>
            </a:endParaRPr>
          </a:p>
          <a:p>
            <a:pPr marL="0" indent="0">
              <a:buNone/>
            </a:pPr>
            <a:r>
              <a:rPr lang="en-US" sz="1800" dirty="0" smtClean="0">
                <a:latin typeface="Arial" panose="020B0604020202020204" pitchFamily="34" charset="0"/>
                <a:cs typeface="Arial" panose="020B0604020202020204" pitchFamily="34" charset="0"/>
              </a:rPr>
              <a:t>Commission for the Protection of Journalist and Media Professionals</a:t>
            </a:r>
          </a:p>
          <a:p>
            <a:pPr marL="0" indent="0">
              <a:buNone/>
            </a:pPr>
            <a:endParaRPr lang="en-US" sz="1800" dirty="0" smtClean="0">
              <a:latin typeface="Arial" panose="020B0604020202020204" pitchFamily="34" charset="0"/>
              <a:cs typeface="Arial" panose="020B0604020202020204" pitchFamily="34" charset="0"/>
            </a:endParaRPr>
          </a:p>
          <a:p>
            <a:pPr marL="0" indent="0">
              <a:buNone/>
            </a:pPr>
            <a:r>
              <a:rPr lang="en-US" sz="1800" dirty="0" smtClean="0">
                <a:latin typeface="Arial" panose="020B0604020202020204" pitchFamily="34" charset="0"/>
                <a:cs typeface="Arial" panose="020B0604020202020204" pitchFamily="34" charset="0"/>
              </a:rPr>
              <a:t>Council of Pakistan Newspaper Editors</a:t>
            </a:r>
          </a:p>
          <a:p>
            <a:pPr marL="0" indent="0">
              <a:buNone/>
            </a:pPr>
            <a:endParaRPr lang="en-US" sz="1800" dirty="0" smtClean="0">
              <a:latin typeface="Arial" panose="020B0604020202020204" pitchFamily="34" charset="0"/>
              <a:cs typeface="Arial" panose="020B0604020202020204" pitchFamily="34" charset="0"/>
            </a:endParaRPr>
          </a:p>
          <a:p>
            <a:pPr marL="0" indent="0">
              <a:buNone/>
            </a:pPr>
            <a:r>
              <a:rPr lang="en-US" sz="1800" dirty="0" smtClean="0">
                <a:latin typeface="Arial" panose="020B0604020202020204" pitchFamily="34" charset="0"/>
                <a:cs typeface="Arial" panose="020B0604020202020204" pitchFamily="34" charset="0"/>
              </a:rPr>
              <a:t>High Court</a:t>
            </a:r>
          </a:p>
          <a:p>
            <a:pPr marL="0" indent="0">
              <a:buNone/>
            </a:pPr>
            <a:endParaRPr lang="en-US" sz="1800" dirty="0">
              <a:latin typeface="Arial" panose="020B0604020202020204" pitchFamily="34" charset="0"/>
              <a:cs typeface="Arial" panose="020B0604020202020204" pitchFamily="34" charset="0"/>
            </a:endParaRPr>
          </a:p>
          <a:p>
            <a:pPr marL="0" indent="0">
              <a:buNone/>
            </a:pPr>
            <a:endParaRPr lang="en-US" sz="1800" dirty="0" smtClean="0">
              <a:latin typeface="Arial" panose="020B0604020202020204" pitchFamily="34" charset="0"/>
              <a:cs typeface="Arial" panose="020B0604020202020204" pitchFamily="34" charset="0"/>
            </a:endParaRPr>
          </a:p>
          <a:p>
            <a:pPr marL="0" indent="0">
              <a:buNone/>
            </a:pPr>
            <a:r>
              <a:rPr lang="en-US" sz="1800" dirty="0" smtClean="0">
                <a:latin typeface="Arial" panose="020B0604020202020204" pitchFamily="34" charset="0"/>
                <a:cs typeface="Arial" panose="020B0604020202020204" pitchFamily="34" charset="0"/>
              </a:rPr>
              <a:t>Human Rights Commission of Pakistan</a:t>
            </a:r>
            <a:endParaRPr lang="en-US"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837190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8399" y="113212"/>
            <a:ext cx="7741922" cy="931818"/>
          </a:xfrm>
        </p:spPr>
        <p:txBody>
          <a:bodyPr>
            <a:normAutofit/>
          </a:bodyPr>
          <a:lstStyle/>
          <a:p>
            <a:r>
              <a:rPr lang="en-US" sz="2800" b="1" dirty="0">
                <a:latin typeface="Arial" panose="020B0604020202020204" pitchFamily="34" charset="0"/>
                <a:cs typeface="Arial" panose="020B0604020202020204" pitchFamily="34" charset="0"/>
              </a:rPr>
              <a:t>ACRONYMS AND ABBREVIATIONS</a:t>
            </a:r>
            <a:endParaRPr lang="en-US" sz="2800" dirty="0">
              <a:latin typeface="Arial" panose="020B0604020202020204" pitchFamily="34" charset="0"/>
              <a:cs typeface="Arial" panose="020B0604020202020204" pitchFamily="34" charset="0"/>
            </a:endParaRPr>
          </a:p>
        </p:txBody>
      </p:sp>
      <p:sp>
        <p:nvSpPr>
          <p:cNvPr id="3" name="Content Placeholder 2"/>
          <p:cNvSpPr>
            <a:spLocks noGrp="1"/>
          </p:cNvSpPr>
          <p:nvPr>
            <p:ph sz="half" idx="1"/>
          </p:nvPr>
        </p:nvSpPr>
        <p:spPr>
          <a:xfrm>
            <a:off x="838200" y="1245326"/>
            <a:ext cx="5181600" cy="5416731"/>
          </a:xfrm>
        </p:spPr>
        <p:txBody>
          <a:bodyPr>
            <a:noAutofit/>
          </a:bodyPr>
          <a:lstStyle/>
          <a:p>
            <a:pPr marL="0" indent="0">
              <a:buNone/>
            </a:pPr>
            <a:r>
              <a:rPr lang="en-US" sz="2000" b="1" dirty="0" err="1" smtClean="0">
                <a:solidFill>
                  <a:srgbClr val="0070C0"/>
                </a:solidFill>
                <a:latin typeface="Arial" panose="020B0604020202020204" pitchFamily="34" charset="0"/>
                <a:cs typeface="Arial" panose="020B0604020202020204" pitchFamily="34" charset="0"/>
              </a:rPr>
              <a:t>MoHR</a:t>
            </a:r>
            <a:endParaRPr lang="en-US" sz="2000" b="1" dirty="0" smtClean="0">
              <a:solidFill>
                <a:srgbClr val="0070C0"/>
              </a:solidFill>
              <a:latin typeface="Arial" panose="020B0604020202020204" pitchFamily="34" charset="0"/>
              <a:cs typeface="Arial" panose="020B0604020202020204" pitchFamily="34" charset="0"/>
            </a:endParaRPr>
          </a:p>
          <a:p>
            <a:pPr marL="0" indent="0">
              <a:buNone/>
            </a:pPr>
            <a:r>
              <a:rPr lang="en-US" sz="2000" b="1" dirty="0" smtClean="0">
                <a:solidFill>
                  <a:srgbClr val="0070C0"/>
                </a:solidFill>
                <a:latin typeface="Arial" panose="020B0604020202020204" pitchFamily="34" charset="0"/>
                <a:cs typeface="Arial" panose="020B0604020202020204" pitchFamily="34" charset="0"/>
              </a:rPr>
              <a:t>     </a:t>
            </a:r>
            <a:endParaRPr lang="en-US" sz="2000" b="1" dirty="0">
              <a:solidFill>
                <a:srgbClr val="0070C0"/>
              </a:solidFill>
              <a:latin typeface="Arial" panose="020B0604020202020204" pitchFamily="34" charset="0"/>
              <a:cs typeface="Arial" panose="020B0604020202020204" pitchFamily="34" charset="0"/>
            </a:endParaRPr>
          </a:p>
          <a:p>
            <a:pPr marL="0" indent="0">
              <a:buNone/>
            </a:pPr>
            <a:r>
              <a:rPr lang="en-US" sz="2000" b="1" dirty="0">
                <a:solidFill>
                  <a:srgbClr val="0070C0"/>
                </a:solidFill>
                <a:latin typeface="Arial" panose="020B0604020202020204" pitchFamily="34" charset="0"/>
                <a:cs typeface="Arial" panose="020B0604020202020204" pitchFamily="34" charset="0"/>
              </a:rPr>
              <a:t>PBA        </a:t>
            </a:r>
          </a:p>
          <a:p>
            <a:pPr marL="0" indent="0">
              <a:buNone/>
            </a:pPr>
            <a:endParaRPr lang="en-US" sz="2000" b="1" dirty="0" smtClean="0">
              <a:solidFill>
                <a:srgbClr val="0070C0"/>
              </a:solidFill>
              <a:latin typeface="Arial" panose="020B0604020202020204" pitchFamily="34" charset="0"/>
              <a:cs typeface="Arial" panose="020B0604020202020204" pitchFamily="34" charset="0"/>
            </a:endParaRPr>
          </a:p>
          <a:p>
            <a:pPr marL="0" indent="0">
              <a:buNone/>
            </a:pPr>
            <a:r>
              <a:rPr lang="en-US" sz="2000" b="1" dirty="0" smtClean="0">
                <a:solidFill>
                  <a:srgbClr val="0070C0"/>
                </a:solidFill>
                <a:latin typeface="Arial" panose="020B0604020202020204" pitchFamily="34" charset="0"/>
                <a:cs typeface="Arial" panose="020B0604020202020204" pitchFamily="34" charset="0"/>
              </a:rPr>
              <a:t>PFUJ       </a:t>
            </a:r>
            <a:endParaRPr lang="en-US" sz="2000" b="1" dirty="0">
              <a:solidFill>
                <a:srgbClr val="0070C0"/>
              </a:solidFill>
              <a:latin typeface="Arial" panose="020B0604020202020204" pitchFamily="34" charset="0"/>
              <a:cs typeface="Arial" panose="020B0604020202020204" pitchFamily="34" charset="0"/>
            </a:endParaRPr>
          </a:p>
          <a:p>
            <a:pPr marL="0" indent="0">
              <a:buNone/>
            </a:pPr>
            <a:endParaRPr lang="en-US" sz="2000" b="1" dirty="0" smtClean="0">
              <a:solidFill>
                <a:srgbClr val="0070C0"/>
              </a:solidFill>
              <a:latin typeface="Arial" panose="020B0604020202020204" pitchFamily="34" charset="0"/>
              <a:cs typeface="Arial" panose="020B0604020202020204" pitchFamily="34" charset="0"/>
            </a:endParaRPr>
          </a:p>
          <a:p>
            <a:pPr marL="0" indent="0">
              <a:buNone/>
            </a:pPr>
            <a:r>
              <a:rPr lang="en-US" sz="2000" b="1" dirty="0" smtClean="0">
                <a:solidFill>
                  <a:srgbClr val="0070C0"/>
                </a:solidFill>
                <a:latin typeface="Arial" panose="020B0604020202020204" pitchFamily="34" charset="0"/>
                <a:cs typeface="Arial" panose="020B0604020202020204" pitchFamily="34" charset="0"/>
              </a:rPr>
              <a:t>PIDs        </a:t>
            </a:r>
            <a:endParaRPr lang="en-US" sz="2000" b="1" dirty="0">
              <a:solidFill>
                <a:srgbClr val="0070C0"/>
              </a:solidFill>
              <a:latin typeface="Arial" panose="020B0604020202020204" pitchFamily="34" charset="0"/>
              <a:cs typeface="Arial" panose="020B0604020202020204" pitchFamily="34" charset="0"/>
            </a:endParaRPr>
          </a:p>
          <a:p>
            <a:pPr marL="0" indent="0">
              <a:buNone/>
            </a:pPr>
            <a:endParaRPr lang="en-US" sz="2000" b="1" dirty="0" smtClean="0">
              <a:solidFill>
                <a:srgbClr val="0070C0"/>
              </a:solidFill>
              <a:latin typeface="Arial" panose="020B0604020202020204" pitchFamily="34" charset="0"/>
              <a:cs typeface="Arial" panose="020B0604020202020204" pitchFamily="34" charset="0"/>
            </a:endParaRPr>
          </a:p>
          <a:p>
            <a:pPr marL="0" indent="0">
              <a:buNone/>
            </a:pPr>
            <a:r>
              <a:rPr lang="en-US" sz="2000" b="1" dirty="0" smtClean="0">
                <a:solidFill>
                  <a:srgbClr val="0070C0"/>
                </a:solidFill>
                <a:latin typeface="Arial" panose="020B0604020202020204" pitchFamily="34" charset="0"/>
                <a:cs typeface="Arial" panose="020B0604020202020204" pitchFamily="34" charset="0"/>
              </a:rPr>
              <a:t>PJSC       </a:t>
            </a:r>
            <a:endParaRPr lang="en-US" sz="2000" b="1" dirty="0">
              <a:solidFill>
                <a:srgbClr val="0070C0"/>
              </a:solidFill>
              <a:latin typeface="Arial" panose="020B0604020202020204" pitchFamily="34" charset="0"/>
              <a:cs typeface="Arial" panose="020B0604020202020204" pitchFamily="34" charset="0"/>
            </a:endParaRPr>
          </a:p>
          <a:p>
            <a:pPr marL="0" indent="0">
              <a:buNone/>
            </a:pPr>
            <a:endParaRPr lang="en-US" sz="2000" b="1" dirty="0" smtClean="0">
              <a:solidFill>
                <a:srgbClr val="0070C0"/>
              </a:solidFill>
              <a:latin typeface="Arial" panose="020B0604020202020204" pitchFamily="34" charset="0"/>
              <a:cs typeface="Arial" panose="020B0604020202020204" pitchFamily="34" charset="0"/>
            </a:endParaRPr>
          </a:p>
          <a:p>
            <a:pPr marL="0" indent="0">
              <a:buNone/>
            </a:pPr>
            <a:r>
              <a:rPr lang="en-US" sz="2000" b="1" dirty="0" smtClean="0">
                <a:solidFill>
                  <a:srgbClr val="0070C0"/>
                </a:solidFill>
                <a:latin typeface="Arial" panose="020B0604020202020204" pitchFamily="34" charset="0"/>
                <a:cs typeface="Arial" panose="020B0604020202020204" pitchFamily="34" charset="0"/>
              </a:rPr>
              <a:t>SC           </a:t>
            </a:r>
            <a:endParaRPr lang="en-US" sz="2000" b="1" dirty="0">
              <a:solidFill>
                <a:srgbClr val="0070C0"/>
              </a:solidFill>
              <a:latin typeface="Arial" panose="020B0604020202020204" pitchFamily="34" charset="0"/>
              <a:cs typeface="Arial" panose="020B0604020202020204" pitchFamily="34" charset="0"/>
            </a:endParaRPr>
          </a:p>
          <a:p>
            <a:pPr marL="0" indent="0">
              <a:buNone/>
            </a:pPr>
            <a:endParaRPr lang="en-US" sz="2000" b="1" dirty="0" smtClean="0">
              <a:solidFill>
                <a:srgbClr val="0070C0"/>
              </a:solidFill>
              <a:latin typeface="Arial" panose="020B0604020202020204" pitchFamily="34" charset="0"/>
              <a:cs typeface="Arial" panose="020B0604020202020204" pitchFamily="34" charset="0"/>
            </a:endParaRPr>
          </a:p>
          <a:p>
            <a:pPr marL="0" indent="0">
              <a:buNone/>
            </a:pPr>
            <a:r>
              <a:rPr lang="en-US" sz="2000" b="1" dirty="0" smtClean="0">
                <a:solidFill>
                  <a:srgbClr val="0070C0"/>
                </a:solidFill>
                <a:latin typeface="Arial" panose="020B0604020202020204" pitchFamily="34" charset="0"/>
                <a:cs typeface="Arial" panose="020B0604020202020204" pitchFamily="34" charset="0"/>
              </a:rPr>
              <a:t>UN</a:t>
            </a:r>
            <a:endParaRPr lang="en-US" sz="2000" b="1" dirty="0">
              <a:solidFill>
                <a:srgbClr val="0070C0"/>
              </a:solidFill>
              <a:latin typeface="Arial" panose="020B0604020202020204" pitchFamily="34" charset="0"/>
              <a:cs typeface="Arial" panose="020B0604020202020204" pitchFamily="34" charset="0"/>
            </a:endParaRPr>
          </a:p>
        </p:txBody>
      </p:sp>
      <p:sp>
        <p:nvSpPr>
          <p:cNvPr id="4" name="Content Placeholder 3"/>
          <p:cNvSpPr>
            <a:spLocks noGrp="1"/>
          </p:cNvSpPr>
          <p:nvPr>
            <p:ph sz="half" idx="2"/>
          </p:nvPr>
        </p:nvSpPr>
        <p:spPr>
          <a:xfrm>
            <a:off x="6172200" y="1245326"/>
            <a:ext cx="5181600" cy="5416731"/>
          </a:xfrm>
        </p:spPr>
        <p:txBody>
          <a:bodyPr>
            <a:normAutofit/>
          </a:bodyPr>
          <a:lstStyle/>
          <a:p>
            <a:pPr marL="0" indent="0">
              <a:buNone/>
            </a:pPr>
            <a:r>
              <a:rPr lang="en-US" sz="2000" dirty="0" smtClean="0">
                <a:latin typeface="Arial" panose="020B0604020202020204" pitchFamily="34" charset="0"/>
                <a:cs typeface="Arial" panose="020B0604020202020204" pitchFamily="34" charset="0"/>
              </a:rPr>
              <a:t>Ministry </a:t>
            </a:r>
            <a:r>
              <a:rPr lang="en-US" sz="2000" dirty="0">
                <a:latin typeface="Arial" panose="020B0604020202020204" pitchFamily="34" charset="0"/>
                <a:cs typeface="Arial" panose="020B0604020202020204" pitchFamily="34" charset="0"/>
              </a:rPr>
              <a:t>of Human Rights</a:t>
            </a:r>
          </a:p>
          <a:p>
            <a:pPr marL="0" indent="0">
              <a:buNone/>
            </a:pPr>
            <a:endParaRPr lang="en-US" sz="2000" dirty="0" smtClean="0">
              <a:latin typeface="Arial" panose="020B0604020202020204" pitchFamily="34" charset="0"/>
              <a:cs typeface="Arial" panose="020B0604020202020204" pitchFamily="34" charset="0"/>
            </a:endParaRPr>
          </a:p>
          <a:p>
            <a:pPr marL="0" indent="0">
              <a:buNone/>
            </a:pPr>
            <a:r>
              <a:rPr lang="en-US" sz="2000" dirty="0" smtClean="0">
                <a:latin typeface="Arial" panose="020B0604020202020204" pitchFamily="34" charset="0"/>
                <a:cs typeface="Arial" panose="020B0604020202020204" pitchFamily="34" charset="0"/>
              </a:rPr>
              <a:t>Pakistan </a:t>
            </a:r>
            <a:r>
              <a:rPr lang="en-US" sz="2000" dirty="0">
                <a:latin typeface="Arial" panose="020B0604020202020204" pitchFamily="34" charset="0"/>
                <a:cs typeface="Arial" panose="020B0604020202020204" pitchFamily="34" charset="0"/>
              </a:rPr>
              <a:t>Broadcasters Association</a:t>
            </a:r>
          </a:p>
          <a:p>
            <a:pPr marL="0" indent="0">
              <a:buNone/>
            </a:pPr>
            <a:r>
              <a:rPr lang="en-US" sz="2000" dirty="0" smtClean="0">
                <a:latin typeface="Arial" panose="020B0604020202020204" pitchFamily="34" charset="0"/>
                <a:cs typeface="Arial" panose="020B0604020202020204" pitchFamily="34" charset="0"/>
              </a:rPr>
              <a:t>Pakistan </a:t>
            </a:r>
            <a:r>
              <a:rPr lang="en-US" sz="2000" dirty="0">
                <a:latin typeface="Arial" panose="020B0604020202020204" pitchFamily="34" charset="0"/>
                <a:cs typeface="Arial" panose="020B0604020202020204" pitchFamily="34" charset="0"/>
              </a:rPr>
              <a:t>Federal Union of Journalists</a:t>
            </a:r>
          </a:p>
          <a:p>
            <a:pPr marL="0" indent="0">
              <a:buNone/>
            </a:pPr>
            <a:endParaRPr lang="en-US" sz="2000" dirty="0" smtClean="0">
              <a:latin typeface="Arial" panose="020B0604020202020204" pitchFamily="34" charset="0"/>
              <a:cs typeface="Arial" panose="020B0604020202020204" pitchFamily="34" charset="0"/>
            </a:endParaRPr>
          </a:p>
          <a:p>
            <a:pPr marL="0" indent="0">
              <a:buNone/>
            </a:pPr>
            <a:r>
              <a:rPr lang="en-US" sz="2000" dirty="0" smtClean="0">
                <a:latin typeface="Arial" panose="020B0604020202020204" pitchFamily="34" charset="0"/>
                <a:cs typeface="Arial" panose="020B0604020202020204" pitchFamily="34" charset="0"/>
              </a:rPr>
              <a:t>Press </a:t>
            </a:r>
            <a:r>
              <a:rPr lang="en-US" sz="2000" dirty="0">
                <a:latin typeface="Arial" panose="020B0604020202020204" pitchFamily="34" charset="0"/>
                <a:cs typeface="Arial" panose="020B0604020202020204" pitchFamily="34" charset="0"/>
              </a:rPr>
              <a:t>Information </a:t>
            </a:r>
            <a:r>
              <a:rPr lang="en-US" sz="2000" dirty="0" smtClean="0">
                <a:latin typeface="Arial" panose="020B0604020202020204" pitchFamily="34" charset="0"/>
                <a:cs typeface="Arial" panose="020B0604020202020204" pitchFamily="34" charset="0"/>
              </a:rPr>
              <a:t>Departments</a:t>
            </a:r>
          </a:p>
          <a:p>
            <a:pPr marL="0" indent="0">
              <a:buNone/>
            </a:pPr>
            <a:endParaRPr lang="en-US" sz="2000" dirty="0" smtClean="0">
              <a:latin typeface="Arial" panose="020B0604020202020204" pitchFamily="34" charset="0"/>
              <a:cs typeface="Arial" panose="020B0604020202020204" pitchFamily="34" charset="0"/>
            </a:endParaRPr>
          </a:p>
          <a:p>
            <a:pPr marL="0" indent="0">
              <a:buNone/>
            </a:pPr>
            <a:r>
              <a:rPr lang="en-US" sz="2000" dirty="0" smtClean="0">
                <a:latin typeface="Arial" panose="020B0604020202020204" pitchFamily="34" charset="0"/>
                <a:cs typeface="Arial" panose="020B0604020202020204" pitchFamily="34" charset="0"/>
              </a:rPr>
              <a:t>Pakistan </a:t>
            </a:r>
            <a:r>
              <a:rPr lang="en-US" sz="2000" dirty="0">
                <a:latin typeface="Arial" panose="020B0604020202020204" pitchFamily="34" charset="0"/>
                <a:cs typeface="Arial" panose="020B0604020202020204" pitchFamily="34" charset="0"/>
              </a:rPr>
              <a:t>Journalist </a:t>
            </a:r>
            <a:r>
              <a:rPr lang="en-US" sz="2000" dirty="0" smtClean="0">
                <a:latin typeface="Arial" panose="020B0604020202020204" pitchFamily="34" charset="0"/>
                <a:cs typeface="Arial" panose="020B0604020202020204" pitchFamily="34" charset="0"/>
              </a:rPr>
              <a:t>Safety </a:t>
            </a:r>
            <a:r>
              <a:rPr lang="en-US" sz="2000" dirty="0">
                <a:latin typeface="Arial" panose="020B0604020202020204" pitchFamily="34" charset="0"/>
                <a:cs typeface="Arial" panose="020B0604020202020204" pitchFamily="34" charset="0"/>
              </a:rPr>
              <a:t>Commission</a:t>
            </a:r>
          </a:p>
          <a:p>
            <a:pPr marL="0" indent="0">
              <a:buNone/>
            </a:pPr>
            <a:endParaRPr lang="en-US" sz="2000" dirty="0" smtClean="0">
              <a:latin typeface="Arial" panose="020B0604020202020204" pitchFamily="34" charset="0"/>
              <a:cs typeface="Arial" panose="020B0604020202020204" pitchFamily="34" charset="0"/>
            </a:endParaRPr>
          </a:p>
          <a:p>
            <a:pPr marL="0" indent="0">
              <a:buNone/>
            </a:pPr>
            <a:r>
              <a:rPr lang="en-US" sz="2000" dirty="0" smtClean="0">
                <a:latin typeface="Arial" panose="020B0604020202020204" pitchFamily="34" charset="0"/>
                <a:cs typeface="Arial" panose="020B0604020202020204" pitchFamily="34" charset="0"/>
              </a:rPr>
              <a:t>Supreme </a:t>
            </a:r>
            <a:r>
              <a:rPr lang="en-US" sz="2000" dirty="0">
                <a:latin typeface="Arial" panose="020B0604020202020204" pitchFamily="34" charset="0"/>
                <a:cs typeface="Arial" panose="020B0604020202020204" pitchFamily="34" charset="0"/>
              </a:rPr>
              <a:t>Court</a:t>
            </a:r>
          </a:p>
          <a:p>
            <a:pPr marL="0" indent="0">
              <a:buNone/>
            </a:pPr>
            <a:endParaRPr lang="en-US" sz="2000" dirty="0" smtClean="0">
              <a:latin typeface="Arial" panose="020B0604020202020204" pitchFamily="34" charset="0"/>
              <a:cs typeface="Arial" panose="020B0604020202020204" pitchFamily="34" charset="0"/>
            </a:endParaRPr>
          </a:p>
          <a:p>
            <a:pPr marL="0" indent="0">
              <a:buNone/>
            </a:pPr>
            <a:r>
              <a:rPr lang="en-US" sz="2000" dirty="0" smtClean="0">
                <a:latin typeface="Arial" panose="020B0604020202020204" pitchFamily="34" charset="0"/>
                <a:cs typeface="Arial" panose="020B0604020202020204" pitchFamily="34" charset="0"/>
              </a:rPr>
              <a:t>United </a:t>
            </a:r>
            <a:r>
              <a:rPr lang="en-US" sz="2000" dirty="0">
                <a:latin typeface="Arial" panose="020B0604020202020204" pitchFamily="34" charset="0"/>
                <a:cs typeface="Arial" panose="020B0604020202020204" pitchFamily="34" charset="0"/>
              </a:rPr>
              <a:t>Nations </a:t>
            </a:r>
          </a:p>
          <a:p>
            <a:endParaRPr lang="en-US" sz="1800" dirty="0">
              <a:latin typeface="Copperplate Gothic Bold" panose="020E0705020206020404" pitchFamily="34" charset="0"/>
            </a:endParaRPr>
          </a:p>
        </p:txBody>
      </p:sp>
    </p:spTree>
    <p:extLst>
      <p:ext uri="{BB962C8B-B14F-4D97-AF65-F5344CB8AC3E}">
        <p14:creationId xmlns:p14="http://schemas.microsoft.com/office/powerpoint/2010/main" val="42316820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61851"/>
            <a:ext cx="10169434" cy="627018"/>
          </a:xfrm>
        </p:spPr>
        <p:txBody>
          <a:bodyPr>
            <a:normAutofit fontScale="90000"/>
          </a:bodyPr>
          <a:lstStyle/>
          <a:p>
            <a:r>
              <a:rPr lang="en-US" sz="3200" b="1" dirty="0" smtClean="0">
                <a:latin typeface="Arial" panose="020B0604020202020204" pitchFamily="34" charset="0"/>
                <a:cs typeface="Arial" panose="020B0604020202020204" pitchFamily="34" charset="0"/>
              </a:rPr>
              <a:t>INTRODUCTION:</a:t>
            </a:r>
            <a:r>
              <a:rPr lang="en-US" sz="3200" dirty="0" smtClean="0">
                <a:latin typeface="Arial" panose="020B0604020202020204" pitchFamily="34" charset="0"/>
                <a:cs typeface="Arial" panose="020B0604020202020204" pitchFamily="34" charset="0"/>
              </a:rPr>
              <a:t> </a:t>
            </a:r>
            <a:r>
              <a:rPr lang="en-US" dirty="0" smtClean="0"/>
              <a:t/>
            </a:r>
            <a:br>
              <a:rPr lang="en-US" dirty="0" smtClean="0"/>
            </a:br>
            <a:endParaRPr lang="en-US" dirty="0"/>
          </a:p>
        </p:txBody>
      </p:sp>
      <p:sp>
        <p:nvSpPr>
          <p:cNvPr id="3" name="Content Placeholder 2"/>
          <p:cNvSpPr>
            <a:spLocks noGrp="1"/>
          </p:cNvSpPr>
          <p:nvPr>
            <p:ph idx="1"/>
          </p:nvPr>
        </p:nvSpPr>
        <p:spPr>
          <a:xfrm>
            <a:off x="838200" y="1288869"/>
            <a:ext cx="10515600" cy="5225142"/>
          </a:xfrm>
        </p:spPr>
        <p:txBody>
          <a:bodyPr>
            <a:normAutofit/>
          </a:bodyPr>
          <a:lstStyle/>
          <a:p>
            <a:pPr marL="0" indent="0">
              <a:buNone/>
            </a:pPr>
            <a:r>
              <a:rPr lang="en-US" sz="1900" dirty="0" smtClean="0">
                <a:latin typeface="Arial" panose="020B0604020202020204" pitchFamily="34" charset="0"/>
                <a:cs typeface="Arial" panose="020B0604020202020204" pitchFamily="34" charset="0"/>
              </a:rPr>
              <a:t>The </a:t>
            </a:r>
            <a:r>
              <a:rPr lang="en-US" sz="1900" dirty="0">
                <a:latin typeface="Arial" panose="020B0604020202020204" pitchFamily="34" charset="0"/>
                <a:cs typeface="Arial" panose="020B0604020202020204" pitchFamily="34" charset="0"/>
              </a:rPr>
              <a:t>media in Pakistan is reeling under pressure from several quarters including three main actors, state, and non-state and from media owners. The pressures from both state and non-state actors seek to stifle information they perceive as damaging to them. Substantive legislation and its effective implementation holds key to the ‘protection of the journalists</a:t>
            </a:r>
            <a:r>
              <a:rPr lang="en-US" sz="1900" dirty="0" smtClean="0">
                <a:latin typeface="Arial" panose="020B0604020202020204" pitchFamily="34" charset="0"/>
                <a:cs typeface="Arial" panose="020B0604020202020204" pitchFamily="34" charset="0"/>
              </a:rPr>
              <a:t>’.</a:t>
            </a:r>
          </a:p>
          <a:p>
            <a:pPr marL="0" indent="0">
              <a:buNone/>
            </a:pPr>
            <a:endParaRPr lang="en-US" sz="1900" dirty="0">
              <a:latin typeface="Arial" panose="020B0604020202020204" pitchFamily="34" charset="0"/>
              <a:cs typeface="Arial" panose="020B0604020202020204" pitchFamily="34" charset="0"/>
            </a:endParaRPr>
          </a:p>
          <a:p>
            <a:pPr marL="0" indent="0">
              <a:buNone/>
            </a:pPr>
            <a:r>
              <a:rPr lang="en-US" sz="1900" dirty="0">
                <a:latin typeface="Arial" panose="020B0604020202020204" pitchFamily="34" charset="0"/>
                <a:cs typeface="Arial" panose="020B0604020202020204" pitchFamily="34" charset="0"/>
              </a:rPr>
              <a:t>Although, article 19 of the constitution of Pakistan, explicitly recognizes and guarantees freedom of expression as a fundamental right of all citizens, but with limits to the definition of freedom of expression in a bid to discourage criticism of Islam, the armed forces, and the judiciary. This has in the past led to charges of treason, contempt even blasphemy against journalists and media outlets</a:t>
            </a:r>
            <a:r>
              <a:rPr lang="en-US" sz="1900" dirty="0" smtClean="0">
                <a:latin typeface="Arial" panose="020B0604020202020204" pitchFamily="34" charset="0"/>
                <a:cs typeface="Arial" panose="020B0604020202020204" pitchFamily="34" charset="0"/>
              </a:rPr>
              <a:t>.</a:t>
            </a:r>
          </a:p>
          <a:p>
            <a:pPr marL="0" indent="0">
              <a:buNone/>
            </a:pPr>
            <a:endParaRPr lang="en-US" sz="1900" dirty="0">
              <a:latin typeface="Arial" panose="020B0604020202020204" pitchFamily="34" charset="0"/>
              <a:cs typeface="Arial" panose="020B0604020202020204" pitchFamily="34" charset="0"/>
            </a:endParaRPr>
          </a:p>
          <a:p>
            <a:pPr marL="0" indent="0">
              <a:buNone/>
            </a:pPr>
            <a:r>
              <a:rPr lang="en-US" sz="1900" dirty="0">
                <a:latin typeface="Arial" panose="020B0604020202020204" pitchFamily="34" charset="0"/>
                <a:cs typeface="Arial" panose="020B0604020202020204" pitchFamily="34" charset="0"/>
              </a:rPr>
              <a:t>This comparative study will look at the provisions of both the </a:t>
            </a:r>
            <a:r>
              <a:rPr lang="en-US" sz="1900" b="1" i="1" dirty="0">
                <a:latin typeface="Arial" panose="020B0604020202020204" pitchFamily="34" charset="0"/>
                <a:cs typeface="Arial" panose="020B0604020202020204" pitchFamily="34" charset="0"/>
              </a:rPr>
              <a:t>Federal Protection of Journalists and Media Professionals Act (draft) 2021</a:t>
            </a:r>
            <a:r>
              <a:rPr lang="en-US" sz="1900" dirty="0">
                <a:latin typeface="Arial" panose="020B0604020202020204" pitchFamily="34" charset="0"/>
                <a:cs typeface="Arial" panose="020B0604020202020204" pitchFamily="34" charset="0"/>
              </a:rPr>
              <a:t> and the</a:t>
            </a:r>
            <a:r>
              <a:rPr lang="en-US" sz="1900" b="1" i="1" dirty="0">
                <a:latin typeface="Arial" panose="020B0604020202020204" pitchFamily="34" charset="0"/>
                <a:cs typeface="Arial" panose="020B0604020202020204" pitchFamily="34" charset="0"/>
              </a:rPr>
              <a:t> Sindh Protection of Journalists and other Media Practitioners (passed) 2021</a:t>
            </a:r>
            <a:r>
              <a:rPr lang="en-US" sz="1900" dirty="0">
                <a:latin typeface="Arial" panose="020B0604020202020204" pitchFamily="34" charset="0"/>
                <a:cs typeface="Arial" panose="020B0604020202020204" pitchFamily="34" charset="0"/>
              </a:rPr>
              <a:t> bills on safety of Pakistan’s beleaguered journalist fraternity. Both Bills premises the need of ensuring journalist’s safety who have fundamental and inalienable rights as citizens of Pakistan. </a:t>
            </a:r>
          </a:p>
          <a:p>
            <a:endParaRPr lang="en-US" dirty="0"/>
          </a:p>
        </p:txBody>
      </p:sp>
    </p:spTree>
    <p:extLst>
      <p:ext uri="{BB962C8B-B14F-4D97-AF65-F5344CB8AC3E}">
        <p14:creationId xmlns:p14="http://schemas.microsoft.com/office/powerpoint/2010/main" val="301292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latin typeface="Arial" panose="020B0604020202020204" pitchFamily="34" charset="0"/>
                <a:cs typeface="Arial" panose="020B0604020202020204" pitchFamily="34" charset="0"/>
              </a:rPr>
              <a:t>SUMMARY:</a:t>
            </a:r>
            <a:r>
              <a:rPr lang="en-US" sz="2800" dirty="0">
                <a:latin typeface="Copperplate Gothic Bold" panose="020E0705020206020404" pitchFamily="34" charset="0"/>
              </a:rPr>
              <a:t/>
            </a:r>
            <a:br>
              <a:rPr lang="en-US" sz="2800" dirty="0">
                <a:latin typeface="Copperplate Gothic Bold" panose="020E0705020206020404" pitchFamily="34" charset="0"/>
              </a:rPr>
            </a:br>
            <a:endParaRPr lang="en-US" sz="2800" dirty="0">
              <a:latin typeface="Copperplate Gothic Bold" panose="020E0705020206020404" pitchFamily="34" charset="0"/>
            </a:endParaRPr>
          </a:p>
        </p:txBody>
      </p:sp>
      <p:sp>
        <p:nvSpPr>
          <p:cNvPr id="3" name="Content Placeholder 2"/>
          <p:cNvSpPr>
            <a:spLocks noGrp="1"/>
          </p:cNvSpPr>
          <p:nvPr>
            <p:ph idx="1"/>
          </p:nvPr>
        </p:nvSpPr>
        <p:spPr/>
        <p:txBody>
          <a:bodyPr>
            <a:normAutofit/>
          </a:bodyPr>
          <a:lstStyle/>
          <a:p>
            <a:pPr marL="0" indent="0">
              <a:buNone/>
            </a:pPr>
            <a:r>
              <a:rPr lang="en-US" sz="2400" dirty="0">
                <a:latin typeface="Arial" panose="020B0604020202020204" pitchFamily="34" charset="0"/>
                <a:cs typeface="Arial" panose="020B0604020202020204" pitchFamily="34" charset="0"/>
              </a:rPr>
              <a:t>These bills encompass the issues that journalists and other media professionals overwhelmingly face including all forms of violence, harassment, coercion, forced or involuntary disappearances, kidnapping and abduction. Both laws addresses the issue of </a:t>
            </a:r>
            <a:r>
              <a:rPr lang="en-US" sz="2400" dirty="0" smtClean="0">
                <a:latin typeface="Arial" panose="020B0604020202020204" pitchFamily="34" charset="0"/>
                <a:cs typeface="Arial" panose="020B0604020202020204" pitchFamily="34" charset="0"/>
              </a:rPr>
              <a:t>impunity. </a:t>
            </a:r>
            <a:r>
              <a:rPr lang="en-US" dirty="0" smtClean="0">
                <a:latin typeface="Arial" panose="020B0604020202020204" pitchFamily="34" charset="0"/>
                <a:cs typeface="Arial" panose="020B0604020202020204" pitchFamily="34" charset="0"/>
              </a:rPr>
              <a:t>Additionally</a:t>
            </a: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Sindh Act also </a:t>
            </a:r>
            <a:r>
              <a:rPr lang="en-US" dirty="0">
                <a:latin typeface="Arial" panose="020B0604020202020204" pitchFamily="34" charset="0"/>
                <a:cs typeface="Arial" panose="020B0604020202020204" pitchFamily="34" charset="0"/>
              </a:rPr>
              <a:t>guarantees that threats to journalists will be considered as actual acts of violence</a:t>
            </a:r>
            <a:r>
              <a:rPr lang="en-US" dirty="0" smtClean="0">
                <a:latin typeface="Arial" panose="020B0604020202020204" pitchFamily="34" charset="0"/>
                <a:cs typeface="Arial" panose="020B0604020202020204" pitchFamily="34" charset="0"/>
              </a:rPr>
              <a:t>. </a:t>
            </a:r>
          </a:p>
          <a:p>
            <a:pPr marL="0" indent="0">
              <a:buNone/>
            </a:pPr>
            <a:r>
              <a:rPr lang="en-US" sz="2400" dirty="0" smtClean="0">
                <a:latin typeface="Arial" panose="020B0604020202020204" pitchFamily="34" charset="0"/>
                <a:cs typeface="Arial" panose="020B0604020202020204" pitchFamily="34" charset="0"/>
              </a:rPr>
              <a:t>Both </a:t>
            </a:r>
            <a:r>
              <a:rPr lang="en-US" sz="2400" dirty="0">
                <a:latin typeface="Arial" panose="020B0604020202020204" pitchFamily="34" charset="0"/>
                <a:cs typeface="Arial" panose="020B0604020202020204" pitchFamily="34" charset="0"/>
              </a:rPr>
              <a:t>Federal draft </a:t>
            </a:r>
            <a:r>
              <a:rPr lang="en-US" sz="2400" dirty="0" smtClean="0">
                <a:latin typeface="Arial" panose="020B0604020202020204" pitchFamily="34" charset="0"/>
                <a:cs typeface="Arial" panose="020B0604020202020204" pitchFamily="34" charset="0"/>
              </a:rPr>
              <a:t>and Sindh Bill </a:t>
            </a:r>
            <a:r>
              <a:rPr lang="en-US" sz="2400" dirty="0">
                <a:latin typeface="Arial" panose="020B0604020202020204" pitchFamily="34" charset="0"/>
                <a:cs typeface="Arial" panose="020B0604020202020204" pitchFamily="34" charset="0"/>
              </a:rPr>
              <a:t>calls for setting up </a:t>
            </a:r>
            <a:r>
              <a:rPr lang="en-US" sz="2400" dirty="0" smtClean="0">
                <a:latin typeface="Arial" panose="020B0604020202020204" pitchFamily="34" charset="0"/>
                <a:cs typeface="Arial" panose="020B0604020202020204" pitchFamily="34" charset="0"/>
              </a:rPr>
              <a:t>an independent commission</a:t>
            </a:r>
            <a:r>
              <a:rPr lang="en-US" sz="2400"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called “Commission for the Protection of Journalist and Other Media Professionals” (CPJMP</a:t>
            </a:r>
            <a:r>
              <a:rPr lang="en-US" dirty="0" smtClean="0">
                <a:latin typeface="Arial" panose="020B0604020202020204" pitchFamily="34" charset="0"/>
                <a:cs typeface="Arial" panose="020B0604020202020204" pitchFamily="34" charset="0"/>
              </a:rPr>
              <a:t>)</a:t>
            </a:r>
            <a:r>
              <a:rPr lang="en-US" sz="2400" dirty="0" smtClean="0">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The statutory body would be duty bound to investigate the issue and prosecute within 14 days. </a:t>
            </a:r>
          </a:p>
          <a:p>
            <a:endParaRPr lang="en-US" sz="2400" dirty="0"/>
          </a:p>
        </p:txBody>
      </p:sp>
    </p:spTree>
    <p:extLst>
      <p:ext uri="{BB962C8B-B14F-4D97-AF65-F5344CB8AC3E}">
        <p14:creationId xmlns:p14="http://schemas.microsoft.com/office/powerpoint/2010/main" val="79293808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102</TotalTime>
  <Words>2034</Words>
  <Application>Microsoft Office PowerPoint</Application>
  <PresentationFormat>Widescreen</PresentationFormat>
  <Paragraphs>235</Paragraphs>
  <Slides>32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32</vt:i4>
      </vt:variant>
    </vt:vector>
  </HeadingPairs>
  <TitlesOfParts>
    <vt:vector size="37" baseType="lpstr">
      <vt:lpstr>Arial</vt:lpstr>
      <vt:lpstr>Calibri</vt:lpstr>
      <vt:lpstr>Calibri Light</vt:lpstr>
      <vt:lpstr>Copperplate Gothic Bold</vt:lpstr>
      <vt:lpstr>Office Theme</vt:lpstr>
      <vt:lpstr>A COMPARATIVE ANALYSIS OF FEDERAL (Draft) AND SINDH (passed) BILLS ON SAFETY OF JOURNALISTS - 2021</vt:lpstr>
      <vt:lpstr>CONTENTS: </vt:lpstr>
      <vt:lpstr>CONTENTS:</vt:lpstr>
      <vt:lpstr>CONTENTS:</vt:lpstr>
      <vt:lpstr>CONTENTS:</vt:lpstr>
      <vt:lpstr>ACRONYMS AND ABBREVIATIONS </vt:lpstr>
      <vt:lpstr>ACRONYMS AND ABBREVIATIONS</vt:lpstr>
      <vt:lpstr>INTRODUCTION:  </vt:lpstr>
      <vt:lpstr>SUMMARY: </vt:lpstr>
      <vt:lpstr>COMPARITIVE ANALYSIS PART I – PRELIMINARY – includes titles, definitions etc. </vt:lpstr>
      <vt:lpstr>Section: TITLE  Federal Protection of Journalists and Media Professionals Act, 2021 Sindh Protection of Journalists and Other Media Practitioners Act, 2021  Section: JURISDICTION Federal Protection of Journalists and Media Professionals Act, 2021 (draft): Whole of Pakistan Sindh Protection of Journalists and Other Media Practitioners Act, 2021 (passed): Whole of Sindh  Section: DEFINITION OF JOURNALIST  Federal Protection of Journalists and Media Professionals Act, 2021 (draft): Any person who is registered and accredited with respective PIDs and is professionally or regularly engaged by a newspaper, magazine, news website or other news broadcast medium (whether online of offline), or any person working for any newspaper, magazine, news website or other news broadcast medium.”  Sindh Protection of Journalists and Other Media Practitioners Act, 2021 (passed): “Any person who is engaged by a newspaper, magazine, news website or other news broadcast medium (radio and television, whether terrestrial, satellite, cable, online or offline), or any person working on a freelance basis for any newspaper, magazine, news website or other news broadcast medium.”  NOTES:  -Sindh foregoes Federal compulsion of journalists accredited to PID -Sindh bill accepts freelance journalists in categories of journalists, but federal bill does not. -Neither bill seems to accept “digital journalists” who run their own digital platforms like websites, YouTube channel or Facebook page. </vt:lpstr>
      <vt:lpstr>Section: DEFINITION OF MEDIA PROFESSIONAL  Federal Protection of Journalists and Media Professionals Act, 2021 (draft): “..any other person regularly or professionally engaged in the collection, processing and dissemination of information to the public via any means of mass communication, including cameraperson and photographers, technical supporting staff, drivers and interpreters, editors, translators, publishers, broadcasters, printers and distributors”  Sindh Protection of Journalists and Other Media Practitioners Act, 2021 (passed): “….includes any other person engaged in the collection, processing, and dissemination of information to the public via any means of mass communication, including cameraperson and photographers, technical supporting staff, drivers and interpreters, editors, translators, publishers, broadcasters, printers, and distributors.”  NOTES: This category relates to what are commonly termed “media workers” -Federal bill only acknowledges “professionally engaged” media professionals, while Sindh bill accepts even non-professionally engaged persons as media professionals. </vt:lpstr>
      <vt:lpstr>Section: DEFINITION OF EMPLOYER/MEDIA OWNER  Federal Protection of Journalists and Media Professionals Act, 2021 (draft): “…means the owner of a media house or agency which collects and disseminates to consumers news, features, comments, photographs and graphics through any means of communications”  Sindh Protection of Journalists and Other Media Practitioners Act, 2021 (passed): “…an individual or organization or a media house or news agency which collects and disseminates to consumers, news, features, comments, photographs, and graphics through any means of communications.”  NOTES: Federal bill seems to imply only formal media house owners as “owners / employers” while Sindh bill seems to indicate even individuals (apart from media houses) as employers.  -No clarity about independent digital journalism platforms run by individual journalists. </vt:lpstr>
      <vt:lpstr>Section: SEXUAL HARASSMENT  Federal Protection of Journalists and Media Professionals Act, 2021 (draft): No specific mention.  Sindh Protection of Journalists and Other Media Practitioners Act, 2021 (passed): “….shall be as defined in Article 1(h) of The Protection against Harassment of Women at the Workplace Act 2010”   NOTES: Federal bill considers sexual harassment as part of general harassment (non-gender specific) but Sindh bill specifically – and progressively – offers this provision for women journalists and defers to definition of sexual harassment in another law.  </vt:lpstr>
      <vt:lpstr>PART II – RIGHTS OF JOURNALISTS AND MEDIA PROFESSIONALS </vt:lpstr>
      <vt:lpstr>Section: INDEPENDENCE IN THE PERFORMANCE OF DUTIES  Federal Protection of Journalists and Media Professionals Act, 2021 (draft):  -Promise to allow all journalists do their professional work unhindered except when someone indulges in reputational harm, hate speech and incitement to violence.    Sindh Protection of Journalists and Other Media Practitioners Act, 2021 (passed):  Sindh bill outlines no ‘no go areas’ in journalism.   NOTES: Federal bill promises any exceptions to be applied transparently and in compliance with existing laws.</vt:lpstr>
      <vt:lpstr>Section: GOOD FAITH OBLIGATIONS OF JOURNALISTS  Federal Protection of Journalists and Media Professionals Act, 2021 (draft): Mandates only professional, not personal driven agendas.   Sindh Protection of Journalists and Other Media Practitioners Act, 2021 (passed): Sindh bill does not have this clause  NOTES: Federal bill makes support to journalists under this law subject to conditions – Sindh bill does not.  Section: PROTECTION FROM ABUSIVE, VIOLENT AND INTOLERANT BEHAVIOR  Federal Protection of Journalists and Media Professionals Act, 2021 (draft):  -Promise of protection against abuse by any private or official person or institution -Promise to entertain complaints by Commission within 14 days -Promise to complete investigations within 14 days and take protection measures   Sindh Protection of Journalists and Other Media Practitioners Act, 2021 (passed):  Same as federal. In addition t to it, Sindh Act allow commission powers to summon any official accused in complaint.   </vt:lpstr>
      <vt:lpstr>Section: PROTECTION AGAINST HARASSMENT  Federal Protection of Journalists and Media Professionals Act, 2021 (draft):  - Promise to protect every journalist and media professional against harassment -Promise to entertain complaints within 14 days of an incidence   Sindh Protection of Journalists and Other Media Practitioners Act, 2021 (passed): Same as Federal Act.  NOTES: No explicit guarantees of protection in online/ digital spaces</vt:lpstr>
      <vt:lpstr>PART III– TRAINING AND INSURANCE – safety policies and protocols </vt:lpstr>
      <vt:lpstr>PART IV– INVESTIGATIONS AND REDRESS</vt:lpstr>
      <vt:lpstr>Section: COMBATING IMPUNITY  Federal Protection of Journalists and Media Professionals Act, 2021 (draft):  -No complaint will be dismissed – each will be investigated -Commission will monitor threats and attacks proactively -Commission will coordinate policy and action between relevant government authorities to solve cases. -Commission will be guided by UN Plan of Action on Safety of Journalists and Issues of Impunity     Sindh Protection of Journalists and Other Media Practitioners Act, 2021 (passed):  Same as Federal Act- Additionally, it also guarantees that threats to journalists will be considered as actual acts of violence. </vt:lpstr>
      <vt:lpstr>PART V– ESTABLISHMENT OF THE INDEPENDENT COMMISSION FOR THE PROTECTION OF JOURNALISTS AND MEDIA PROFESSIONALS </vt:lpstr>
      <vt:lpstr>Section: APPOINTMENT OF CHAIRPERSON  Federal Protection of Journalists and Media Professionals Act, 2021 (draft):  Ministry of Human Rights will consult with Ministry of Information &amp; Broadcasting and invite proposed nominees from media. After scrutiny, a panel of three will be shortlisted and recommended to federal government, which will appoint one person.    Sindh Protection of Journalists and Other Media Practitioners Act, 2021 (passed):  2/3rd majority of Commission will nominate chairperson within 30 days of first meeting. Government will notify this within 14 days. If commission fails, the government will notify someone on its own within 14 days after that.  NOTES:  Both bills propose stakeholders to nominate chairperson of their choice.  Section: TERM OF OFFICE OF THE CHAIRPERSON AND MEMBERS   Federal Protection of Journalists and Media Professionals Act, 2021 (draft):   4-year term, which can be extended by maximum one term   Sindh Protection of Journalists and Other Media Practitioners Act, 2021 (passed):  3-year term, which can be extended by maximum one term by 2/3rd vote of Commission members. </vt:lpstr>
      <vt:lpstr>Section: REMOVAL OF THE CHAIRPERSON AND MEMBERS  Federal Protection of Journalists and Media Professionals Act, 2021 (draft):  According to article 209    Sindh Protection of Journalists and Other Media Practitioners Act, 2021 (passed):  Same as Federal Act (except for “physically challenged”).   NOTES: “Physically challenged” in federal bill should be removed as grounds for removal because being physically challenged is not an impediment to being mentally or professionally competent. It is also highly discriminatory.  Section: TERMS AND CONDITIONS OF SERVICE OF MEMBERS INCLUDING CHAIRPERSON  Federal Protection of Journalists and Media Professionals Act, 2021 (draft):  Prerogative of the federal government   Sindh Protection of Journalists and Other Media Practitioners Act, 2021 (passed):  Sindh government will notify after consultation with Commission members. </vt:lpstr>
      <vt:lpstr>PART VI - MANAGEMENT AND PROCEDURES OF THE COMMISSION </vt:lpstr>
      <vt:lpstr>Section: PROCEDURE OF THE INDEPENDENT COMMISSION  Federal Protection of Journalists and Media Professionals Act, 2021 (draft):  -Structure: Commission will self-regulate (can produce its own rules and regulations)  -Commission to have office, staff and budget Quorum: at least half of all members -Self-regulation -Decisions: simple majority of quorum members – to be authenticated by chairperson or nominee    Sindh Protection of Journalists and Other Media Practitioners Act, 2021 (passed):  -Structure: Commission will self-regulate (can produce its own rules and regulations)  -Commission can do fund raising -Commission to have office, staff and budget Quorum: At least one-third of all members -Decisions: simple majority of quorum members – to be authenticated by chairperson or nominee  </vt:lpstr>
      <vt:lpstr>Section: INQUIRY INTO COMPLAINTS  Federal Protection of Journalists and Media Professionals Act, 2021 (draft):  Either through filed complaints or initiate suo moto inquiry   Sindh Protection of Journalists and Other Media Practitioners Act, 2021 (passed):  Same as Federal Act   Section: POWERS RELATING TO INQUIRIES   Federal Protection of Journalists and Media Professionals Act, 2021 (draft):  - Will have powers of civil court -Can summon witnesses -Can get documents   Sindh Protection of Journalists and Other Media Practitioners Act, 2021 (passed):  Same as Federal Act.    </vt:lpstr>
      <vt:lpstr>  PART VIII - OTHERS </vt:lpstr>
      <vt:lpstr>SCHEDULE I – JOURNALISTS WELFARE SCHEME (ONLY IN FEDERAL BILL – NOT SINDH) </vt:lpstr>
      <vt:lpstr>Section: OBLIGATIONS TO TRAIN   Federal Protection of Journalists and Media Professionals Act, 2021 (draft):  Free mandatory training on written safety policy and protocols within one month of employment + free hardship professional training and risk orientation for deployment in conflict areas   Sindh Protection of Journalists and Other Media Practitioners Act, 2021 (passed):  Not provided  NOTES:  The federal bill mandates safety training for all staff by employers but Sindh bill seems to indicate mandatory training for only those at risk.   </vt:lpstr>
      <vt:lpstr>Section: SAFETY POLICIES AND PROTOCOLS   Federal Protection of Journalists and Media Professionals Act, 2021 (draft): Mandatory written safety policy by each media house + safety protocols to minimize risk   Sindh Protection of Journalists and Other Media Practitioners Act, 2021 (passed):  Not declared mandatory but guarantees the Sindh government will work with media owners’ and workers’ associations to reach out to media development groups to create common safety policies and protocols. </vt:lpstr>
      <vt:lpstr>RECOMMENDATIONS BY PJSC SINDH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COMPARATIVE ANALYSIS OF FEDERAL (Draft) AND SINDH (passed) BILLS ON SAFETY OF JOURNALISTS - 2021</dc:title>
  <dc:creator>LENOVO</dc:creator>
  <cp:lastModifiedBy>LENOVO</cp:lastModifiedBy>
  <cp:revision>50</cp:revision>
  <dcterms:created xsi:type="dcterms:W3CDTF">2021-08-05T13:52:15Z</dcterms:created>
  <dcterms:modified xsi:type="dcterms:W3CDTF">2021-08-05T15:35:00Z</dcterms:modified>
</cp:coreProperties>
</file>